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63" r:id="rId3"/>
    <p:sldId id="270" r:id="rId4"/>
    <p:sldId id="267" r:id="rId5"/>
    <p:sldId id="273" r:id="rId6"/>
    <p:sldId id="259" r:id="rId7"/>
    <p:sldId id="271" r:id="rId8"/>
    <p:sldId id="266" r:id="rId9"/>
    <p:sldId id="268" r:id="rId10"/>
    <p:sldId id="274" r:id="rId11"/>
    <p:sldId id="275" r:id="rId12"/>
    <p:sldId id="277" r:id="rId13"/>
    <p:sldId id="278" r:id="rId14"/>
    <p:sldId id="261" r:id="rId15"/>
    <p:sldId id="280" r:id="rId16"/>
    <p:sldId id="281" r:id="rId17"/>
    <p:sldId id="285" r:id="rId18"/>
    <p:sldId id="283" r:id="rId19"/>
    <p:sldId id="27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Пользователь" initials="П" lastIdx="0" clrIdx="0">
    <p:extLst>
      <p:ext uri="{19B8F6BF-5375-455C-9EA6-DF929625EA0E}">
        <p15:presenceInfo xmlns="" xmlns:p15="http://schemas.microsoft.com/office/powerpoint/2012/main" userId="Пользователь"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6" d="100"/>
          <a:sy n="116" d="100"/>
        </p:scale>
        <p:origin x="-390"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342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4/6/2020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902366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4/6/2020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127682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4/6/2020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778905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4/6/2020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3206359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4/6/2020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651680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144378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587921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717859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4/6/2020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626455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916433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667256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362722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445285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4/6/2020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540002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4/6/2020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671791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4/6/2020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92543001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lecta.rosuchebnik.ru/" TargetMode="External"/><Relationship Id="rId7" Type="http://schemas.openxmlformats.org/officeDocument/2006/relationships/image" Target="../media/image5.png"/><Relationship Id="rId2" Type="http://schemas.openxmlformats.org/officeDocument/2006/relationships/hyperlink" Target="https://lp.uchi.ru/" TargetMode="External"/><Relationship Id="rId1" Type="http://schemas.openxmlformats.org/officeDocument/2006/relationships/slideLayout" Target="../slideLayouts/slideLayout6.xml"/><Relationship Id="rId6" Type="http://schemas.openxmlformats.org/officeDocument/2006/relationships/hyperlink" Target="https://resh.edu.ru/" TargetMode="External"/><Relationship Id="rId5" Type="http://schemas.openxmlformats.org/officeDocument/2006/relationships/hyperlink" Target="https://education.yandex.ru/home/" TargetMode="External"/><Relationship Id="rId4" Type="http://schemas.openxmlformats.org/officeDocument/2006/relationships/hyperlink" Target="https://www.yaklass.ru/"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81412" y="822530"/>
            <a:ext cx="7766936" cy="2376237"/>
          </a:xfrm>
        </p:spPr>
        <p:txBody>
          <a:bodyPr/>
          <a:lstStyle/>
          <a:p>
            <a:r>
              <a:rPr lang="ru-RU" b="1" dirty="0">
                <a:latin typeface="Times New Roman" panose="02020603050405020304" pitchFamily="18" charset="0"/>
                <a:cs typeface="Times New Roman" panose="02020603050405020304" pitchFamily="18" charset="0"/>
              </a:rPr>
              <a:t>Дистанционное </a:t>
            </a:r>
            <a:r>
              <a:rPr lang="ru-RU" b="1" dirty="0" smtClean="0">
                <a:latin typeface="Times New Roman" panose="02020603050405020304" pitchFamily="18" charset="0"/>
                <a:cs typeface="Times New Roman" panose="02020603050405020304" pitchFamily="18" charset="0"/>
              </a:rPr>
              <a:t>обучение</a:t>
            </a:r>
            <a:br>
              <a:rPr lang="ru-RU" b="1"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в МБОУ </a:t>
            </a:r>
            <a:r>
              <a:rPr lang="ru-RU" b="1" dirty="0" smtClean="0">
                <a:latin typeface="Times New Roman" panose="02020603050405020304" pitchFamily="18" charset="0"/>
                <a:cs typeface="Times New Roman" panose="02020603050405020304" pitchFamily="18" charset="0"/>
              </a:rPr>
              <a:t>«СОШ №8»</a:t>
            </a:r>
            <a:endParaRPr lang="ru-RU" b="1"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3741485" y="3429000"/>
            <a:ext cx="5106863" cy="1096899"/>
          </a:xfrm>
        </p:spPr>
        <p:txBody>
          <a:bodyPr>
            <a:normAutofit/>
          </a:bodyPr>
          <a:lstStyle/>
          <a:p>
            <a:r>
              <a:rPr lang="ru-RU" sz="3600" b="1" dirty="0">
                <a:solidFill>
                  <a:schemeClr val="tx1"/>
                </a:solidFill>
                <a:latin typeface="Times New Roman" panose="02020603050405020304" pitchFamily="18" charset="0"/>
                <a:cs typeface="Times New Roman" panose="02020603050405020304" pitchFamily="18" charset="0"/>
              </a:rPr>
              <a:t>Начальная школа</a:t>
            </a:r>
          </a:p>
        </p:txBody>
      </p:sp>
      <p:pic>
        <p:nvPicPr>
          <p:cNvPr id="1026" name="Picture 2">
            <a:extLst>
              <a:ext uri="{FF2B5EF4-FFF2-40B4-BE49-F238E27FC236}">
                <a16:creationId xmlns="" xmlns:a16="http://schemas.microsoft.com/office/drawing/2014/main" id="{64140AC5-8ADB-4B6D-8DDD-511083057627}"/>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63105" y="3659234"/>
            <a:ext cx="4198545" cy="31489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01315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2D7E232-929B-4AEC-BEBE-D0E44E38A8CB}"/>
              </a:ext>
            </a:extLst>
          </p:cNvPr>
          <p:cNvSpPr>
            <a:spLocks noGrp="1"/>
          </p:cNvSpPr>
          <p:nvPr>
            <p:ph type="title"/>
          </p:nvPr>
        </p:nvSpPr>
        <p:spPr>
          <a:xfrm>
            <a:off x="864216" y="215027"/>
            <a:ext cx="8596668" cy="1320800"/>
          </a:xfrm>
        </p:spPr>
        <p:txBody>
          <a:bodyPr/>
          <a:lstStyle/>
          <a:p>
            <a:r>
              <a:rPr lang="ru-RU" b="1" i="1" dirty="0" smtClean="0">
                <a:solidFill>
                  <a:srgbClr val="0070C0"/>
                </a:solidFill>
                <a:latin typeface="Times New Roman" panose="02020603050405020304" pitchFamily="18" charset="0"/>
              </a:rPr>
              <a:t>ДИСТАНТ</a:t>
            </a:r>
            <a:r>
              <a:rPr lang="ru-RU" b="1" i="1" dirty="0">
                <a:solidFill>
                  <a:srgbClr val="0070C0"/>
                </a:solidFill>
                <a:latin typeface="Times New Roman" panose="02020603050405020304" pitchFamily="18" charset="0"/>
              </a:rPr>
              <a:t> </a:t>
            </a:r>
            <a:r>
              <a:rPr lang="ru-RU" b="1" i="1" dirty="0" smtClean="0">
                <a:solidFill>
                  <a:srgbClr val="0070C0"/>
                </a:solidFill>
                <a:latin typeface="Times New Roman" panose="02020603050405020304" pitchFamily="18" charset="0"/>
              </a:rPr>
              <a:t>     </a:t>
            </a:r>
            <a:r>
              <a:rPr lang="en-US" b="1" i="1" dirty="0" smtClean="0">
                <a:solidFill>
                  <a:srgbClr val="0070C0"/>
                </a:solidFill>
                <a:latin typeface="Times New Roman" panose="02020603050405020304" pitchFamily="18" charset="0"/>
              </a:rPr>
              <a:t> </a:t>
            </a:r>
            <a:r>
              <a:rPr lang="ru-RU" b="1" i="1" dirty="0" smtClean="0">
                <a:solidFill>
                  <a:srgbClr val="0070C0"/>
                </a:solidFill>
                <a:latin typeface="Times New Roman" panose="02020603050405020304" pitchFamily="18" charset="0"/>
              </a:rPr>
              <a:t>                            </a:t>
            </a:r>
            <a:r>
              <a:rPr lang="en-US" b="1" i="1" dirty="0" smtClean="0">
                <a:solidFill>
                  <a:srgbClr val="0070C0"/>
                </a:solidFill>
                <a:latin typeface="Times New Roman" panose="02020603050405020304" pitchFamily="18" charset="0"/>
              </a:rPr>
              <a:t>DISTANT</a:t>
            </a:r>
            <a:endParaRPr lang="ru-RU" dirty="0"/>
          </a:p>
        </p:txBody>
      </p:sp>
      <p:sp>
        <p:nvSpPr>
          <p:cNvPr id="3" name="Прямоугольник 2">
            <a:extLst>
              <a:ext uri="{FF2B5EF4-FFF2-40B4-BE49-F238E27FC236}">
                <a16:creationId xmlns="" xmlns:a16="http://schemas.microsoft.com/office/drawing/2014/main" id="{BA5C87FA-275C-4F78-B515-11A99875B9E2}"/>
              </a:ext>
            </a:extLst>
          </p:cNvPr>
          <p:cNvSpPr/>
          <p:nvPr/>
        </p:nvSpPr>
        <p:spPr>
          <a:xfrm>
            <a:off x="390525" y="887551"/>
            <a:ext cx="9524999" cy="4647426"/>
          </a:xfrm>
          <a:prstGeom prst="rect">
            <a:avLst/>
          </a:prstGeom>
        </p:spPr>
        <p:txBody>
          <a:bodyPr wrap="square">
            <a:spAutoFit/>
          </a:bodyPr>
          <a:lstStyle/>
          <a:p>
            <a:pPr algn="ctr"/>
            <a:r>
              <a:rPr lang="ru-RU" sz="2800" b="1" i="1" dirty="0">
                <a:solidFill>
                  <a:srgbClr val="C00000"/>
                </a:solidFill>
                <a:latin typeface="Times New Roman" panose="02020603050405020304" pitchFamily="18" charset="0"/>
                <a:cs typeface="Times New Roman" panose="02020603050405020304" pitchFamily="18" charset="0"/>
              </a:rPr>
              <a:t>ПАМЯТКА РОДИТЕЛЯМ</a:t>
            </a:r>
          </a:p>
          <a:p>
            <a:pPr algn="ctr"/>
            <a:endParaRPr lang="ru-RU" sz="2800" b="1" i="1" dirty="0">
              <a:solidFill>
                <a:srgbClr val="C00000"/>
              </a:solidFill>
              <a:latin typeface="Times New Roman" panose="02020603050405020304" pitchFamily="18" charset="0"/>
              <a:cs typeface="Times New Roman" panose="02020603050405020304" pitchFamily="18" charset="0"/>
            </a:endParaRPr>
          </a:p>
          <a:p>
            <a:r>
              <a:rPr lang="ru-RU" sz="2400" dirty="0" smtClean="0">
                <a:latin typeface="Times New Roman" panose="02020603050405020304" pitchFamily="18" charset="0"/>
                <a:cs typeface="Times New Roman" panose="02020603050405020304" pitchFamily="18" charset="0"/>
              </a:rPr>
              <a:t>Узнайте</a:t>
            </a:r>
            <a:r>
              <a:rPr lang="ru-RU" sz="2400" dirty="0">
                <a:latin typeface="Times New Roman" panose="02020603050405020304" pitchFamily="18" charset="0"/>
                <a:cs typeface="Times New Roman" panose="02020603050405020304" pitchFamily="18" charset="0"/>
              </a:rPr>
              <a:t>, что нужно для дистанционного обучения </a:t>
            </a:r>
            <a:r>
              <a:rPr lang="ru-RU" sz="2400" dirty="0" smtClean="0">
                <a:latin typeface="Times New Roman" panose="02020603050405020304" pitchFamily="18" charset="0"/>
                <a:cs typeface="Times New Roman" panose="02020603050405020304" pitchFamily="18" charset="0"/>
              </a:rPr>
              <a:t>Вашему ребенку</a:t>
            </a:r>
            <a:r>
              <a:rPr lang="ru-RU" sz="2400" dirty="0">
                <a:latin typeface="Times New Roman" panose="02020603050405020304" pitchFamily="18" charset="0"/>
                <a:cs typeface="Times New Roman" panose="02020603050405020304" pitchFamily="18" charset="0"/>
              </a:rPr>
              <a:t>. Свяжитесь с классным </a:t>
            </a:r>
            <a:r>
              <a:rPr lang="ru-RU" sz="2400" dirty="0" smtClean="0">
                <a:latin typeface="Times New Roman" panose="02020603050405020304" pitchFamily="18" charset="0"/>
                <a:cs typeface="Times New Roman" panose="02020603050405020304" pitchFamily="18" charset="0"/>
              </a:rPr>
              <a:t>руководителем (должен быть чат класса с присутствием классного руководителя) , </a:t>
            </a:r>
            <a:r>
              <a:rPr lang="ru-RU" sz="2400" dirty="0">
                <a:latin typeface="Times New Roman" panose="02020603050405020304" pitchFamily="18" charset="0"/>
                <a:cs typeface="Times New Roman" panose="02020603050405020304" pitchFamily="18" charset="0"/>
              </a:rPr>
              <a:t>узнайте названия всех программ, которые будут использованы при работе, и составьте примерный план дня</a:t>
            </a:r>
            <a:r>
              <a:rPr lang="ru-RU" sz="2400" dirty="0" smtClean="0">
                <a:latin typeface="Times New Roman" panose="02020603050405020304" pitchFamily="18" charset="0"/>
                <a:cs typeface="Times New Roman" panose="02020603050405020304" pitchFamily="18" charset="0"/>
              </a:rPr>
              <a:t>.</a:t>
            </a:r>
          </a:p>
          <a:p>
            <a:r>
              <a:rPr lang="ru-RU" sz="2400" dirty="0" smtClean="0">
                <a:latin typeface="Times New Roman" panose="02020603050405020304" pitchFamily="18" charset="0"/>
                <a:cs typeface="Times New Roman" panose="02020603050405020304" pitchFamily="18" charset="0"/>
              </a:rPr>
              <a:t>Что </a:t>
            </a:r>
            <a:r>
              <a:rPr lang="ru-RU" sz="2400" dirty="0">
                <a:latin typeface="Times New Roman" panose="02020603050405020304" pitchFamily="18" charset="0"/>
                <a:cs typeface="Times New Roman" panose="02020603050405020304" pitchFamily="18" charset="0"/>
              </a:rPr>
              <a:t>обязательно вам понадобится?</a:t>
            </a:r>
          </a:p>
          <a:p>
            <a:r>
              <a:rPr lang="ru-RU" sz="2400" dirty="0">
                <a:latin typeface="Times New Roman" panose="02020603050405020304" pitchFamily="18" charset="0"/>
                <a:cs typeface="Times New Roman" panose="02020603050405020304" pitchFamily="18" charset="0"/>
              </a:rPr>
              <a:t>•	Хорошее подключение к интернету.</a:t>
            </a:r>
          </a:p>
          <a:p>
            <a:r>
              <a:rPr lang="ru-RU" sz="2400" dirty="0">
                <a:latin typeface="Times New Roman" panose="02020603050405020304" pitchFamily="18" charset="0"/>
                <a:cs typeface="Times New Roman" panose="02020603050405020304" pitchFamily="18" charset="0"/>
              </a:rPr>
              <a:t>•	Работающая веб-камера и микрофон для видеосвязи. </a:t>
            </a:r>
          </a:p>
          <a:p>
            <a:r>
              <a:rPr lang="ru-RU" sz="2400" dirty="0">
                <a:latin typeface="Times New Roman" panose="02020603050405020304" pitchFamily="18" charset="0"/>
                <a:cs typeface="Times New Roman" panose="02020603050405020304" pitchFamily="18" charset="0"/>
              </a:rPr>
              <a:t>•	Удобное кресло и продуманное рабочее место </a:t>
            </a:r>
            <a:endParaRPr lang="ru-RU" sz="2400" dirty="0" smtClean="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750739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4585FAE-348F-4CE2-B76F-4F9360DF1EF9}"/>
              </a:ext>
            </a:extLst>
          </p:cNvPr>
          <p:cNvSpPr>
            <a:spLocks noGrp="1"/>
          </p:cNvSpPr>
          <p:nvPr>
            <p:ph type="title"/>
          </p:nvPr>
        </p:nvSpPr>
        <p:spPr/>
        <p:txBody>
          <a:bodyPr/>
          <a:lstStyle/>
          <a:p>
            <a:r>
              <a:rPr lang="ru-RU" b="1" i="1" dirty="0" smtClean="0">
                <a:solidFill>
                  <a:srgbClr val="0070C0"/>
                </a:solidFill>
                <a:latin typeface="Times New Roman" panose="02020603050405020304" pitchFamily="18" charset="0"/>
              </a:rPr>
              <a:t>ДИСТАНТ                                  </a:t>
            </a:r>
            <a:r>
              <a:rPr lang="en-US" b="1" i="1" dirty="0" smtClean="0">
                <a:solidFill>
                  <a:srgbClr val="0070C0"/>
                </a:solidFill>
                <a:latin typeface="Times New Roman" panose="02020603050405020304" pitchFamily="18" charset="0"/>
              </a:rPr>
              <a:t> </a:t>
            </a:r>
            <a:r>
              <a:rPr lang="en-US" b="1" i="1" dirty="0">
                <a:solidFill>
                  <a:srgbClr val="0070C0"/>
                </a:solidFill>
                <a:latin typeface="Times New Roman" panose="02020603050405020304" pitchFamily="18" charset="0"/>
              </a:rPr>
              <a:t>DISTANT</a:t>
            </a:r>
            <a:endParaRPr lang="ru-RU" dirty="0"/>
          </a:p>
        </p:txBody>
      </p:sp>
      <p:sp>
        <p:nvSpPr>
          <p:cNvPr id="3" name="Прямоугольник 2">
            <a:extLst>
              <a:ext uri="{FF2B5EF4-FFF2-40B4-BE49-F238E27FC236}">
                <a16:creationId xmlns="" xmlns:a16="http://schemas.microsoft.com/office/drawing/2014/main" id="{5092EA46-0ABF-43DD-B84A-4474FA0E8414}"/>
              </a:ext>
            </a:extLst>
          </p:cNvPr>
          <p:cNvSpPr/>
          <p:nvPr/>
        </p:nvSpPr>
        <p:spPr>
          <a:xfrm>
            <a:off x="677334" y="1611368"/>
            <a:ext cx="8291593" cy="4708981"/>
          </a:xfrm>
          <a:prstGeom prst="rect">
            <a:avLst/>
          </a:prstGeom>
        </p:spPr>
        <p:txBody>
          <a:bodyPr wrap="square">
            <a:spAutoFit/>
          </a:bodyPr>
          <a:lstStyle/>
          <a:p>
            <a:r>
              <a:rPr lang="ru-RU" sz="2800" b="1" i="1" dirty="0">
                <a:solidFill>
                  <a:srgbClr val="0070C0"/>
                </a:solidFill>
                <a:latin typeface="Times New Roman" panose="02020603050405020304" pitchFamily="18" charset="0"/>
                <a:cs typeface="Times New Roman" panose="02020603050405020304" pitchFamily="18" charset="0"/>
              </a:rPr>
              <a:t> Проверьте связь и изучите программы для домашнего обучения</a:t>
            </a:r>
          </a:p>
          <a:p>
            <a:endParaRPr lang="ru-RU" sz="2800" b="1" i="1" dirty="0">
              <a:solidFill>
                <a:srgbClr val="0070C0"/>
              </a:solidFill>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Сначала вы должны разобраться со всеми нюансами дистанционного обучения, чтобы в случае технических неполадок, вы могли быстро помочь ребенку восстановить связь.</a:t>
            </a:r>
          </a:p>
          <a:p>
            <a:r>
              <a:rPr lang="ru-RU" sz="2400" dirty="0">
                <a:latin typeface="Times New Roman" panose="02020603050405020304" pitchFamily="18" charset="0"/>
                <a:cs typeface="Times New Roman" panose="02020603050405020304" pitchFamily="18" charset="0"/>
              </a:rPr>
              <a:t>Ознакомьтесь с инструментами домашнего обучения, которые предоставляет школа. </a:t>
            </a:r>
            <a:r>
              <a:rPr lang="ru-RU" sz="2400" dirty="0" smtClean="0">
                <a:latin typeface="Times New Roman" panose="02020603050405020304" pitchFamily="18" charset="0"/>
                <a:cs typeface="Times New Roman" panose="02020603050405020304" pitchFamily="18" charset="0"/>
              </a:rPr>
              <a:t>Дистанционное обучение </a:t>
            </a:r>
            <a:r>
              <a:rPr lang="ru-RU" sz="2400" dirty="0">
                <a:latin typeface="Times New Roman" panose="02020603050405020304" pitchFamily="18" charset="0"/>
                <a:cs typeface="Times New Roman" panose="02020603050405020304" pitchFamily="18" charset="0"/>
              </a:rPr>
              <a:t>делится на две части: живое общение с учителем через видеосвязь (</a:t>
            </a:r>
            <a:r>
              <a:rPr lang="ru-RU" sz="2400" dirty="0" err="1">
                <a:latin typeface="Times New Roman" panose="02020603050405020304" pitchFamily="18" charset="0"/>
                <a:cs typeface="Times New Roman" panose="02020603050405020304" pitchFamily="18" charset="0"/>
              </a:rPr>
              <a:t>Zoom</a:t>
            </a:r>
            <a:r>
              <a:rPr lang="ru-RU" sz="2400" dirty="0">
                <a:latin typeface="Times New Roman" panose="02020603050405020304" pitchFamily="18" charset="0"/>
                <a:cs typeface="Times New Roman" panose="02020603050405020304" pitchFamily="18" charset="0"/>
              </a:rPr>
              <a:t>) и оттачивание навыков на специальных образовательных платформах. </a:t>
            </a:r>
          </a:p>
        </p:txBody>
      </p:sp>
    </p:spTree>
    <p:extLst>
      <p:ext uri="{BB962C8B-B14F-4D97-AF65-F5344CB8AC3E}">
        <p14:creationId xmlns:p14="http://schemas.microsoft.com/office/powerpoint/2010/main" xmlns="" val="1487820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C736A8C-8F96-456B-9884-915B4B0A58BE}"/>
              </a:ext>
            </a:extLst>
          </p:cNvPr>
          <p:cNvSpPr>
            <a:spLocks noGrp="1"/>
          </p:cNvSpPr>
          <p:nvPr>
            <p:ph type="title"/>
          </p:nvPr>
        </p:nvSpPr>
        <p:spPr/>
        <p:txBody>
          <a:bodyPr/>
          <a:lstStyle/>
          <a:p>
            <a:r>
              <a:rPr lang="ru-RU" b="1" i="1" dirty="0" smtClean="0">
                <a:solidFill>
                  <a:srgbClr val="0070C0"/>
                </a:solidFill>
                <a:latin typeface="Times New Roman" panose="02020603050405020304" pitchFamily="18" charset="0"/>
              </a:rPr>
              <a:t>ДИСТАНТ</a:t>
            </a:r>
            <a:r>
              <a:rPr lang="en-US" b="1" i="1" dirty="0" smtClean="0">
                <a:solidFill>
                  <a:srgbClr val="0070C0"/>
                </a:solidFill>
                <a:latin typeface="Times New Roman" panose="02020603050405020304" pitchFamily="18" charset="0"/>
              </a:rPr>
              <a:t> </a:t>
            </a:r>
            <a:r>
              <a:rPr lang="ru-RU" b="1" i="1" dirty="0" smtClean="0">
                <a:solidFill>
                  <a:srgbClr val="0070C0"/>
                </a:solidFill>
                <a:latin typeface="Times New Roman" panose="02020603050405020304" pitchFamily="18" charset="0"/>
              </a:rPr>
              <a:t>                                 </a:t>
            </a:r>
            <a:r>
              <a:rPr lang="en-US" b="1" i="1" dirty="0" smtClean="0">
                <a:solidFill>
                  <a:srgbClr val="0070C0"/>
                </a:solidFill>
                <a:latin typeface="Times New Roman" panose="02020603050405020304" pitchFamily="18" charset="0"/>
              </a:rPr>
              <a:t>DISTANT</a:t>
            </a:r>
            <a:r>
              <a:rPr lang="ru-RU" b="1" i="1" dirty="0" smtClean="0">
                <a:solidFill>
                  <a:srgbClr val="0070C0"/>
                </a:solidFill>
                <a:latin typeface="Times New Roman" panose="02020603050405020304" pitchFamily="18" charset="0"/>
              </a:rPr>
              <a:t>              </a:t>
            </a:r>
            <a:endParaRPr lang="ru-RU" dirty="0"/>
          </a:p>
        </p:txBody>
      </p:sp>
      <p:sp>
        <p:nvSpPr>
          <p:cNvPr id="4" name="Прямоугольник 3">
            <a:extLst>
              <a:ext uri="{FF2B5EF4-FFF2-40B4-BE49-F238E27FC236}">
                <a16:creationId xmlns="" xmlns:a16="http://schemas.microsoft.com/office/drawing/2014/main" id="{1449DAF5-4A1F-42AC-BAA5-ECA5A48856CC}"/>
              </a:ext>
            </a:extLst>
          </p:cNvPr>
          <p:cNvSpPr/>
          <p:nvPr/>
        </p:nvSpPr>
        <p:spPr>
          <a:xfrm>
            <a:off x="677333" y="1582341"/>
            <a:ext cx="9148591" cy="4708981"/>
          </a:xfrm>
          <a:prstGeom prst="rect">
            <a:avLst/>
          </a:prstGeom>
        </p:spPr>
        <p:txBody>
          <a:bodyPr wrap="square">
            <a:spAutoFit/>
          </a:bodyPr>
          <a:lstStyle/>
          <a:p>
            <a:r>
              <a:rPr lang="ru-RU" sz="2800" b="1" i="1" dirty="0">
                <a:solidFill>
                  <a:srgbClr val="0070C0"/>
                </a:solidFill>
                <a:latin typeface="Times New Roman" panose="02020603050405020304" pitchFamily="18" charset="0"/>
                <a:cs typeface="Times New Roman" panose="02020603050405020304" pitchFamily="18" charset="0"/>
              </a:rPr>
              <a:t>Подберите одежду для занятий</a:t>
            </a:r>
          </a:p>
          <a:p>
            <a:r>
              <a:rPr lang="ru-RU" sz="2400" dirty="0">
                <a:latin typeface="Times New Roman" panose="02020603050405020304" pitchFamily="18" charset="0"/>
                <a:cs typeface="Times New Roman" panose="02020603050405020304" pitchFamily="18" charset="0"/>
              </a:rPr>
              <a:t>Объясните ребенку, что в пижаме или домашних </a:t>
            </a:r>
            <a:r>
              <a:rPr lang="ru-RU" sz="2400" dirty="0" smtClean="0">
                <a:latin typeface="Times New Roman" panose="02020603050405020304" pitchFamily="18" charset="0"/>
                <a:cs typeface="Times New Roman" panose="02020603050405020304" pitchFamily="18" charset="0"/>
              </a:rPr>
              <a:t>спортивных брюках </a:t>
            </a:r>
            <a:r>
              <a:rPr lang="ru-RU" sz="2400" dirty="0">
                <a:latin typeface="Times New Roman" panose="02020603050405020304" pitchFamily="18" charset="0"/>
                <a:cs typeface="Times New Roman" panose="02020603050405020304" pitchFamily="18" charset="0"/>
              </a:rPr>
              <a:t>ему не стоит заниматься. О</a:t>
            </a:r>
            <a:r>
              <a:rPr lang="ru-RU" sz="2400" dirty="0" smtClean="0">
                <a:latin typeface="Times New Roman" panose="02020603050405020304" pitchFamily="18" charset="0"/>
                <a:cs typeface="Times New Roman" panose="02020603050405020304" pitchFamily="18" charset="0"/>
              </a:rPr>
              <a:t>дежда </a:t>
            </a:r>
            <a:r>
              <a:rPr lang="ru-RU" sz="2400" dirty="0">
                <a:latin typeface="Times New Roman" panose="02020603050405020304" pitchFamily="18" charset="0"/>
                <a:cs typeface="Times New Roman" panose="02020603050405020304" pitchFamily="18" charset="0"/>
              </a:rPr>
              <a:t>должна настраивать на рабочую </a:t>
            </a:r>
            <a:r>
              <a:rPr lang="ru-RU" sz="2400" dirty="0" smtClean="0">
                <a:latin typeface="Times New Roman" panose="02020603050405020304" pitchFamily="18" charset="0"/>
                <a:cs typeface="Times New Roman" panose="02020603050405020304" pitchFamily="18" charset="0"/>
              </a:rPr>
              <a:t>атмосферу, в то же время должна быть удобной. </a:t>
            </a:r>
            <a:r>
              <a:rPr lang="ru-RU" sz="2400" dirty="0">
                <a:latin typeface="Times New Roman" panose="02020603050405020304" pitchFamily="18" charset="0"/>
                <a:cs typeface="Times New Roman" panose="02020603050405020304" pitchFamily="18" charset="0"/>
              </a:rPr>
              <a:t>Вместе </a:t>
            </a:r>
            <a:r>
              <a:rPr lang="ru-RU" sz="2400" dirty="0" smtClean="0">
                <a:latin typeface="Times New Roman" panose="02020603050405020304" pitchFamily="18" charset="0"/>
                <a:cs typeface="Times New Roman" panose="02020603050405020304" pitchFamily="18" charset="0"/>
              </a:rPr>
              <a:t>с детьми  </a:t>
            </a:r>
            <a:r>
              <a:rPr lang="ru-RU" sz="2400" dirty="0">
                <a:latin typeface="Times New Roman" panose="02020603050405020304" pitchFamily="18" charset="0"/>
                <a:cs typeface="Times New Roman" panose="02020603050405020304" pitchFamily="18" charset="0"/>
              </a:rPr>
              <a:t>подберите удобный и подходящий для занятий вариант. После окончания уроков ребенок обратно может переодеться в любимую футболку с забавным принтом.</a:t>
            </a:r>
          </a:p>
          <a:p>
            <a:endParaRPr lang="ru-RU" sz="2800" dirty="0">
              <a:solidFill>
                <a:srgbClr val="0070C0"/>
              </a:solidFill>
              <a:latin typeface="Times New Roman" panose="02020603050405020304" pitchFamily="18" charset="0"/>
              <a:cs typeface="Times New Roman" panose="02020603050405020304" pitchFamily="18" charset="0"/>
            </a:endParaRPr>
          </a:p>
          <a:p>
            <a:r>
              <a:rPr lang="ru-RU" sz="2800" b="1" i="1" dirty="0">
                <a:solidFill>
                  <a:srgbClr val="0070C0"/>
                </a:solidFill>
                <a:latin typeface="Times New Roman" panose="02020603050405020304" pitchFamily="18" charset="0"/>
                <a:cs typeface="Times New Roman" panose="02020603050405020304" pitchFamily="18" charset="0"/>
              </a:rPr>
              <a:t>Сделайте расписание занятий</a:t>
            </a:r>
          </a:p>
          <a:p>
            <a:r>
              <a:rPr lang="ru-RU" sz="2400" dirty="0">
                <a:latin typeface="Times New Roman" panose="02020603050405020304" pitchFamily="18" charset="0"/>
                <a:cs typeface="Times New Roman" panose="02020603050405020304" pitchFamily="18" charset="0"/>
              </a:rPr>
              <a:t>Красочное расписание не только поднимет настроение, но и поможет легко сориентировать, с каким учителем и в какое время выходить на связь. </a:t>
            </a:r>
          </a:p>
        </p:txBody>
      </p:sp>
    </p:spTree>
    <p:extLst>
      <p:ext uri="{BB962C8B-B14F-4D97-AF65-F5344CB8AC3E}">
        <p14:creationId xmlns:p14="http://schemas.microsoft.com/office/powerpoint/2010/main" xmlns="" val="1278143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7DF4E34-202C-4BA9-AC1E-CC7328E9F145}"/>
              </a:ext>
            </a:extLst>
          </p:cNvPr>
          <p:cNvSpPr>
            <a:spLocks noGrp="1"/>
          </p:cNvSpPr>
          <p:nvPr>
            <p:ph type="title"/>
          </p:nvPr>
        </p:nvSpPr>
        <p:spPr/>
        <p:txBody>
          <a:bodyPr/>
          <a:lstStyle/>
          <a:p>
            <a:r>
              <a:rPr lang="ru-RU" b="1" i="1" dirty="0" smtClean="0">
                <a:solidFill>
                  <a:srgbClr val="0070C0"/>
                </a:solidFill>
                <a:latin typeface="Times New Roman" panose="02020603050405020304" pitchFamily="18" charset="0"/>
              </a:rPr>
              <a:t>ДИСТАНТ</a:t>
            </a:r>
            <a:r>
              <a:rPr lang="en-US" b="1" i="1" dirty="0" smtClean="0">
                <a:solidFill>
                  <a:srgbClr val="0070C0"/>
                </a:solidFill>
                <a:latin typeface="Times New Roman" panose="02020603050405020304" pitchFamily="18" charset="0"/>
              </a:rPr>
              <a:t> </a:t>
            </a:r>
            <a:r>
              <a:rPr lang="ru-RU" b="1" i="1" dirty="0" smtClean="0">
                <a:solidFill>
                  <a:srgbClr val="0070C0"/>
                </a:solidFill>
                <a:latin typeface="Times New Roman" panose="02020603050405020304" pitchFamily="18" charset="0"/>
              </a:rPr>
              <a:t>                               </a:t>
            </a:r>
            <a:r>
              <a:rPr lang="en-US" b="1" i="1" dirty="0" smtClean="0">
                <a:solidFill>
                  <a:srgbClr val="0070C0"/>
                </a:solidFill>
                <a:latin typeface="Times New Roman" panose="02020603050405020304" pitchFamily="18" charset="0"/>
              </a:rPr>
              <a:t>DISTANT</a:t>
            </a:r>
            <a:r>
              <a:rPr lang="ru-RU" b="1" i="1" dirty="0" smtClean="0">
                <a:solidFill>
                  <a:srgbClr val="0070C0"/>
                </a:solidFill>
                <a:latin typeface="Times New Roman" panose="02020603050405020304" pitchFamily="18" charset="0"/>
              </a:rPr>
              <a:t> </a:t>
            </a:r>
            <a:endParaRPr lang="ru-RU" dirty="0"/>
          </a:p>
        </p:txBody>
      </p:sp>
      <p:sp>
        <p:nvSpPr>
          <p:cNvPr id="3" name="Прямоугольник 2">
            <a:extLst>
              <a:ext uri="{FF2B5EF4-FFF2-40B4-BE49-F238E27FC236}">
                <a16:creationId xmlns="" xmlns:a16="http://schemas.microsoft.com/office/drawing/2014/main" id="{4E31AE1A-C522-4216-87CD-E69ACC5F3A15}"/>
              </a:ext>
            </a:extLst>
          </p:cNvPr>
          <p:cNvSpPr/>
          <p:nvPr/>
        </p:nvSpPr>
        <p:spPr>
          <a:xfrm>
            <a:off x="1084882" y="2057861"/>
            <a:ext cx="8338088" cy="3170099"/>
          </a:xfrm>
          <a:prstGeom prst="rect">
            <a:avLst/>
          </a:prstGeom>
        </p:spPr>
        <p:txBody>
          <a:bodyPr wrap="square">
            <a:spAutoFit/>
          </a:bodyPr>
          <a:lstStyle/>
          <a:p>
            <a:r>
              <a:rPr lang="ru-RU" sz="2800" b="1" i="1" dirty="0">
                <a:solidFill>
                  <a:srgbClr val="0070C0"/>
                </a:solidFill>
                <a:latin typeface="Times New Roman" panose="02020603050405020304" pitchFamily="18" charset="0"/>
                <a:cs typeface="Times New Roman" panose="02020603050405020304" pitchFamily="18" charset="0"/>
              </a:rPr>
              <a:t>Посоветуйте ребенку записывать свои успехи</a:t>
            </a:r>
          </a:p>
          <a:p>
            <a:endParaRPr lang="ru-RU" sz="2800" dirty="0">
              <a:solidFill>
                <a:srgbClr val="0070C0"/>
              </a:solidFill>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Если вы уже повесили стильную доску возле рабочего стола школьника, нужно ему посоветовать записывать на ней свои успехи. Например, ребенок без ошибок решил примеры по математике, успешно сдал тест по английскому языку и выучил </a:t>
            </a:r>
            <a:r>
              <a:rPr lang="ru-RU" sz="2400" dirty="0" smtClean="0">
                <a:latin typeface="Times New Roman" panose="02020603050405020304" pitchFamily="18" charset="0"/>
                <a:cs typeface="Times New Roman" panose="02020603050405020304" pitchFamily="18" charset="0"/>
              </a:rPr>
              <a:t>стихотворение. </a:t>
            </a:r>
            <a:endParaRPr lang="ru-RU" sz="2400" dirty="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Ребенок будет смотреть на свои успехи и гордиться собой.</a:t>
            </a:r>
          </a:p>
        </p:txBody>
      </p:sp>
    </p:spTree>
    <p:extLst>
      <p:ext uri="{BB962C8B-B14F-4D97-AF65-F5344CB8AC3E}">
        <p14:creationId xmlns:p14="http://schemas.microsoft.com/office/powerpoint/2010/main" xmlns="" val="346519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rgbClr val="0070C0"/>
                </a:solidFill>
                <a:latin typeface="Times New Roman" panose="02020603050405020304" pitchFamily="18" charset="0"/>
              </a:rPr>
              <a:t>ДИСТАНТ</a:t>
            </a:r>
            <a:r>
              <a:rPr lang="en-US" b="1" i="1" dirty="0" smtClean="0">
                <a:solidFill>
                  <a:srgbClr val="0070C0"/>
                </a:solidFill>
                <a:latin typeface="Times New Roman" panose="02020603050405020304" pitchFamily="18" charset="0"/>
              </a:rPr>
              <a:t> </a:t>
            </a:r>
            <a:r>
              <a:rPr lang="ru-RU" b="1" i="1" dirty="0" smtClean="0">
                <a:solidFill>
                  <a:srgbClr val="0070C0"/>
                </a:solidFill>
                <a:latin typeface="Times New Roman" panose="02020603050405020304" pitchFamily="18" charset="0"/>
              </a:rPr>
              <a:t>                                   </a:t>
            </a:r>
            <a:r>
              <a:rPr lang="en-US" b="1" i="1" dirty="0" smtClean="0">
                <a:solidFill>
                  <a:srgbClr val="0070C0"/>
                </a:solidFill>
                <a:latin typeface="Times New Roman" panose="02020603050405020304" pitchFamily="18" charset="0"/>
              </a:rPr>
              <a:t>DISTANT</a:t>
            </a:r>
            <a:r>
              <a:rPr lang="ru-RU" b="1" i="1" dirty="0" smtClean="0">
                <a:solidFill>
                  <a:srgbClr val="0070C0"/>
                </a:solidFill>
                <a:latin typeface="Times New Roman" panose="02020603050405020304" pitchFamily="18" charset="0"/>
              </a:rPr>
              <a:t> </a:t>
            </a:r>
            <a:endParaRPr lang="ru-RU" dirty="0"/>
          </a:p>
        </p:txBody>
      </p:sp>
      <p:sp>
        <p:nvSpPr>
          <p:cNvPr id="5" name="Прямоугольник 4">
            <a:extLst>
              <a:ext uri="{FF2B5EF4-FFF2-40B4-BE49-F238E27FC236}">
                <a16:creationId xmlns="" xmlns:a16="http://schemas.microsoft.com/office/drawing/2014/main" id="{A445BA6E-62BE-4FA2-B16A-E04558E6B0A5}"/>
              </a:ext>
            </a:extLst>
          </p:cNvPr>
          <p:cNvSpPr/>
          <p:nvPr/>
        </p:nvSpPr>
        <p:spPr>
          <a:xfrm>
            <a:off x="677334" y="1537816"/>
            <a:ext cx="9309590" cy="3539430"/>
          </a:xfrm>
          <a:prstGeom prst="rect">
            <a:avLst/>
          </a:prstGeom>
        </p:spPr>
        <p:txBody>
          <a:bodyPr wrap="square">
            <a:spAutoFit/>
          </a:bodyPr>
          <a:lstStyle/>
          <a:p>
            <a:r>
              <a:rPr lang="ru-RU" sz="2800" b="1" i="1" dirty="0">
                <a:solidFill>
                  <a:srgbClr val="0070C0"/>
                </a:solidFill>
                <a:latin typeface="Times New Roman" panose="02020603050405020304" pitchFamily="18" charset="0"/>
                <a:cs typeface="Times New Roman" panose="02020603050405020304" pitchFamily="18" charset="0"/>
              </a:rPr>
              <a:t>Расскажите ребенку об основах онлайн-этикета</a:t>
            </a:r>
          </a:p>
          <a:p>
            <a:r>
              <a:rPr lang="ru-RU" sz="2400" dirty="0">
                <a:latin typeface="Times New Roman" panose="02020603050405020304" pitchFamily="18" charset="0"/>
                <a:cs typeface="Times New Roman" panose="02020603050405020304" pitchFamily="18" charset="0"/>
              </a:rPr>
              <a:t>Школьник должен придерживаться правил онлайн-общения с учителем и со сверстниками во время </a:t>
            </a:r>
            <a:r>
              <a:rPr lang="ru-RU" sz="2400" dirty="0" smtClean="0">
                <a:latin typeface="Times New Roman" panose="02020603050405020304" pitchFamily="18" charset="0"/>
                <a:cs typeface="Times New Roman" panose="02020603050405020304" pitchFamily="18" charset="0"/>
              </a:rPr>
              <a:t>обучения.</a:t>
            </a:r>
          </a:p>
          <a:p>
            <a:r>
              <a:rPr lang="ru-RU" sz="2400" dirty="0" smtClean="0">
                <a:latin typeface="Times New Roman" panose="02020603050405020304" pitchFamily="18" charset="0"/>
                <a:cs typeface="Times New Roman" panose="02020603050405020304" pitchFamily="18" charset="0"/>
              </a:rPr>
              <a:t>Расскажите </a:t>
            </a:r>
            <a:r>
              <a:rPr lang="ru-RU" sz="2400" dirty="0">
                <a:latin typeface="Times New Roman" panose="02020603050405020304" pitchFamily="18" charset="0"/>
                <a:cs typeface="Times New Roman" panose="02020603050405020304" pitchFamily="18" charset="0"/>
              </a:rPr>
              <a:t>ребенку, как стоит себя </a:t>
            </a:r>
            <a:r>
              <a:rPr lang="ru-RU" sz="2400" dirty="0" smtClean="0">
                <a:latin typeface="Times New Roman" panose="02020603050405020304" pitchFamily="18" charset="0"/>
                <a:cs typeface="Times New Roman" panose="02020603050405020304" pitchFamily="18" charset="0"/>
              </a:rPr>
              <a:t>вести во время видеоконференции.</a:t>
            </a:r>
            <a:endParaRPr lang="ru-RU" sz="2800" dirty="0">
              <a:solidFill>
                <a:srgbClr val="0070C0"/>
              </a:solidFill>
              <a:latin typeface="Times New Roman" panose="02020603050405020304" pitchFamily="18" charset="0"/>
              <a:cs typeface="Times New Roman" panose="02020603050405020304" pitchFamily="18" charset="0"/>
            </a:endParaRPr>
          </a:p>
          <a:p>
            <a:r>
              <a:rPr lang="ru-RU" sz="2800" i="1" dirty="0">
                <a:solidFill>
                  <a:srgbClr val="0070C0"/>
                </a:solidFill>
                <a:latin typeface="Times New Roman" panose="02020603050405020304" pitchFamily="18" charset="0"/>
                <a:cs typeface="Times New Roman" panose="02020603050405020304" pitchFamily="18" charset="0"/>
              </a:rPr>
              <a:t>Разбудите ребенка как минимум за час до занятий</a:t>
            </a:r>
          </a:p>
          <a:p>
            <a:r>
              <a:rPr lang="ru-RU" sz="2400" dirty="0">
                <a:latin typeface="Times New Roman" panose="02020603050405020304" pitchFamily="18" charset="0"/>
                <a:cs typeface="Times New Roman" panose="02020603050405020304" pitchFamily="18" charset="0"/>
              </a:rPr>
              <a:t>Режим сна легко сбивается, не допускайте этого. </a:t>
            </a:r>
            <a:r>
              <a:rPr lang="ru-RU" sz="2400" dirty="0" smtClean="0">
                <a:latin typeface="Times New Roman" panose="02020603050405020304" pitchFamily="18" charset="0"/>
                <a:cs typeface="Times New Roman" panose="02020603050405020304" pitchFamily="18" charset="0"/>
              </a:rPr>
              <a:t>До </a:t>
            </a:r>
            <a:r>
              <a:rPr lang="ru-RU" sz="2400" dirty="0">
                <a:latin typeface="Times New Roman" panose="02020603050405020304" pitchFamily="18" charset="0"/>
                <a:cs typeface="Times New Roman" panose="02020603050405020304" pitchFamily="18" charset="0"/>
              </a:rPr>
              <a:t>начала занятий школьнику следует умыться, позавтракать, переодеться и настроиться на рабочий лад. </a:t>
            </a:r>
          </a:p>
        </p:txBody>
      </p:sp>
    </p:spTree>
    <p:extLst>
      <p:ext uri="{BB962C8B-B14F-4D97-AF65-F5344CB8AC3E}">
        <p14:creationId xmlns:p14="http://schemas.microsoft.com/office/powerpoint/2010/main" xmlns="" val="3547808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AE6FCA5-7FC4-410F-A081-D2E8E4D2DFFA}"/>
              </a:ext>
            </a:extLst>
          </p:cNvPr>
          <p:cNvSpPr>
            <a:spLocks noGrp="1"/>
          </p:cNvSpPr>
          <p:nvPr>
            <p:ph type="title"/>
          </p:nvPr>
        </p:nvSpPr>
        <p:spPr/>
        <p:txBody>
          <a:bodyPr/>
          <a:lstStyle/>
          <a:p>
            <a:r>
              <a:rPr lang="ru-RU" b="1" i="1" dirty="0" smtClean="0">
                <a:solidFill>
                  <a:srgbClr val="0070C0"/>
                </a:solidFill>
                <a:latin typeface="Times New Roman" panose="02020603050405020304" pitchFamily="18" charset="0"/>
              </a:rPr>
              <a:t>ДИСТАНТ</a:t>
            </a:r>
            <a:r>
              <a:rPr lang="en-US" b="1" i="1" dirty="0" smtClean="0">
                <a:solidFill>
                  <a:srgbClr val="0070C0"/>
                </a:solidFill>
                <a:latin typeface="Times New Roman" panose="02020603050405020304" pitchFamily="18" charset="0"/>
              </a:rPr>
              <a:t> </a:t>
            </a:r>
            <a:r>
              <a:rPr lang="ru-RU" b="1" i="1" dirty="0" smtClean="0">
                <a:solidFill>
                  <a:srgbClr val="0070C0"/>
                </a:solidFill>
                <a:latin typeface="Times New Roman" panose="02020603050405020304" pitchFamily="18" charset="0"/>
              </a:rPr>
              <a:t>                                   </a:t>
            </a:r>
            <a:r>
              <a:rPr lang="en-US" b="1" i="1" dirty="0" smtClean="0">
                <a:solidFill>
                  <a:srgbClr val="0070C0"/>
                </a:solidFill>
                <a:latin typeface="Times New Roman" panose="02020603050405020304" pitchFamily="18" charset="0"/>
              </a:rPr>
              <a:t>DISTANT</a:t>
            </a:r>
            <a:endParaRPr lang="ru-RU" dirty="0"/>
          </a:p>
        </p:txBody>
      </p:sp>
      <p:sp>
        <p:nvSpPr>
          <p:cNvPr id="3" name="Прямоугольник 2">
            <a:extLst>
              <a:ext uri="{FF2B5EF4-FFF2-40B4-BE49-F238E27FC236}">
                <a16:creationId xmlns="" xmlns:a16="http://schemas.microsoft.com/office/drawing/2014/main" id="{85C0823B-C954-4B5C-8093-7223ED42079A}"/>
              </a:ext>
            </a:extLst>
          </p:cNvPr>
          <p:cNvSpPr/>
          <p:nvPr/>
        </p:nvSpPr>
        <p:spPr>
          <a:xfrm>
            <a:off x="997907" y="1930400"/>
            <a:ext cx="8276095" cy="3139321"/>
          </a:xfrm>
          <a:prstGeom prst="rect">
            <a:avLst/>
          </a:prstGeom>
        </p:spPr>
        <p:txBody>
          <a:bodyPr wrap="square">
            <a:spAutoFit/>
          </a:bodyPr>
          <a:lstStyle/>
          <a:p>
            <a:r>
              <a:rPr lang="ru-RU" sz="2800" b="1" i="1" dirty="0">
                <a:solidFill>
                  <a:srgbClr val="0070C0"/>
                </a:solidFill>
                <a:latin typeface="Times New Roman" panose="02020603050405020304" pitchFamily="18" charset="0"/>
                <a:cs typeface="Times New Roman" panose="02020603050405020304" pitchFamily="18" charset="0"/>
              </a:rPr>
              <a:t>Отключите уведомления соцсетей на время домашнего обучения</a:t>
            </a:r>
          </a:p>
          <a:p>
            <a:endParaRPr lang="ru-RU" sz="2800" dirty="0">
              <a:solidFill>
                <a:srgbClr val="0070C0"/>
              </a:solidFill>
              <a:latin typeface="Times New Roman" panose="02020603050405020304" pitchFamily="18" charset="0"/>
              <a:cs typeface="Times New Roman" panose="02020603050405020304" pitchFamily="18" charset="0"/>
            </a:endParaRPr>
          </a:p>
          <a:p>
            <a:pPr algn="just"/>
            <a:r>
              <a:rPr lang="ru-RU" sz="2400" dirty="0">
                <a:latin typeface="Times New Roman" panose="02020603050405020304" pitchFamily="18" charset="0"/>
                <a:cs typeface="Times New Roman" panose="02020603050405020304" pitchFamily="18" charset="0"/>
              </a:rPr>
              <a:t>Избавьте ребенка от информационного шума, пока он занимается. Отключите всплывающие уведомления на смартфоне и компьютере, не позволяйте заходить в соцсети во время урока.</a:t>
            </a:r>
          </a:p>
          <a:p>
            <a:endParaRPr lang="ru-RU" dirty="0"/>
          </a:p>
        </p:txBody>
      </p:sp>
    </p:spTree>
    <p:extLst>
      <p:ext uri="{BB962C8B-B14F-4D97-AF65-F5344CB8AC3E}">
        <p14:creationId xmlns:p14="http://schemas.microsoft.com/office/powerpoint/2010/main" xmlns="" val="1609296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49552D5-9F01-41B1-AEE9-C63827E1F51F}"/>
              </a:ext>
            </a:extLst>
          </p:cNvPr>
          <p:cNvSpPr>
            <a:spLocks noGrp="1"/>
          </p:cNvSpPr>
          <p:nvPr>
            <p:ph type="title"/>
          </p:nvPr>
        </p:nvSpPr>
        <p:spPr/>
        <p:txBody>
          <a:bodyPr/>
          <a:lstStyle/>
          <a:p>
            <a:r>
              <a:rPr lang="ru-RU" b="1" i="1" dirty="0" smtClean="0">
                <a:solidFill>
                  <a:srgbClr val="0070C0"/>
                </a:solidFill>
                <a:latin typeface="Times New Roman" panose="02020603050405020304" pitchFamily="18" charset="0"/>
              </a:rPr>
              <a:t>ДИСТАНТ                       </a:t>
            </a:r>
            <a:r>
              <a:rPr lang="en-US" b="1" i="1" dirty="0" smtClean="0">
                <a:solidFill>
                  <a:srgbClr val="0070C0"/>
                </a:solidFill>
                <a:latin typeface="Times New Roman" panose="02020603050405020304" pitchFamily="18" charset="0"/>
              </a:rPr>
              <a:t> </a:t>
            </a:r>
            <a:r>
              <a:rPr lang="ru-RU" b="1" i="1" dirty="0" smtClean="0">
                <a:solidFill>
                  <a:srgbClr val="0070C0"/>
                </a:solidFill>
                <a:latin typeface="Times New Roman" panose="02020603050405020304" pitchFamily="18" charset="0"/>
              </a:rPr>
              <a:t>            </a:t>
            </a:r>
            <a:r>
              <a:rPr lang="en-US" b="1" i="1" dirty="0" smtClean="0">
                <a:solidFill>
                  <a:srgbClr val="0070C0"/>
                </a:solidFill>
                <a:latin typeface="Times New Roman" panose="02020603050405020304" pitchFamily="18" charset="0"/>
              </a:rPr>
              <a:t>DISTANT</a:t>
            </a:r>
            <a:r>
              <a:rPr lang="ru-RU" b="1" i="1" dirty="0" smtClean="0">
                <a:solidFill>
                  <a:srgbClr val="0070C0"/>
                </a:solidFill>
                <a:latin typeface="Times New Roman" panose="02020603050405020304" pitchFamily="18" charset="0"/>
              </a:rPr>
              <a:t> </a:t>
            </a:r>
            <a:endParaRPr lang="ru-RU" dirty="0"/>
          </a:p>
        </p:txBody>
      </p:sp>
      <p:sp>
        <p:nvSpPr>
          <p:cNvPr id="3" name="Прямоугольник 2">
            <a:extLst>
              <a:ext uri="{FF2B5EF4-FFF2-40B4-BE49-F238E27FC236}">
                <a16:creationId xmlns="" xmlns:a16="http://schemas.microsoft.com/office/drawing/2014/main" id="{8712BE39-D7AF-4696-81BC-527ABBB2FEFF}"/>
              </a:ext>
            </a:extLst>
          </p:cNvPr>
          <p:cNvSpPr/>
          <p:nvPr/>
        </p:nvSpPr>
        <p:spPr>
          <a:xfrm>
            <a:off x="402956" y="1305342"/>
            <a:ext cx="9345478" cy="5016758"/>
          </a:xfrm>
          <a:prstGeom prst="rect">
            <a:avLst/>
          </a:prstGeom>
        </p:spPr>
        <p:txBody>
          <a:bodyPr wrap="square">
            <a:spAutoFit/>
          </a:bodyPr>
          <a:lstStyle/>
          <a:p>
            <a:r>
              <a:rPr lang="ru-RU" sz="2800" b="1" i="1" dirty="0">
                <a:solidFill>
                  <a:srgbClr val="0070C0"/>
                </a:solidFill>
                <a:latin typeface="Times New Roman" panose="02020603050405020304" pitchFamily="18" charset="0"/>
                <a:cs typeface="Times New Roman" panose="02020603050405020304" pitchFamily="18" charset="0"/>
              </a:rPr>
              <a:t>Поставьте рядом с ребенком воду</a:t>
            </a:r>
          </a:p>
          <a:p>
            <a:r>
              <a:rPr lang="ru-RU" sz="2400" dirty="0">
                <a:latin typeface="Times New Roman" panose="02020603050405020304" pitchFamily="18" charset="0"/>
                <a:cs typeface="Times New Roman" panose="02020603050405020304" pitchFamily="18" charset="0"/>
              </a:rPr>
              <a:t>Дети часто забывают о необходимости пить воду, за этим должны следить родители. Поставьте перед началом занятий стакан воды. Можете сделать вкусный лимонад – добавьте лимонный сок, мяту и имбирь, чтобы повысить уровень витаминов и антиоксидантов в напитке.</a:t>
            </a:r>
          </a:p>
          <a:p>
            <a:endParaRPr lang="ru-RU" sz="2400" dirty="0">
              <a:latin typeface="Times New Roman" panose="02020603050405020304" pitchFamily="18" charset="0"/>
              <a:cs typeface="Times New Roman" panose="02020603050405020304" pitchFamily="18" charset="0"/>
            </a:endParaRPr>
          </a:p>
          <a:p>
            <a:r>
              <a:rPr lang="ru-RU" sz="2800" b="1" i="1" dirty="0">
                <a:solidFill>
                  <a:srgbClr val="0070C0"/>
                </a:solidFill>
                <a:latin typeface="Times New Roman" panose="02020603050405020304" pitchFamily="18" charset="0"/>
                <a:cs typeface="Times New Roman" panose="02020603050405020304" pitchFamily="18" charset="0"/>
              </a:rPr>
              <a:t>Подготовьте </a:t>
            </a:r>
            <a:r>
              <a:rPr lang="ru-RU" sz="2800" b="1" i="1" dirty="0" smtClean="0">
                <a:solidFill>
                  <a:srgbClr val="0070C0"/>
                </a:solidFill>
                <a:latin typeface="Times New Roman" panose="02020603050405020304" pitchFamily="18" charset="0"/>
                <a:cs typeface="Times New Roman" panose="02020603050405020304" pitchFamily="18" charset="0"/>
              </a:rPr>
              <a:t>ребенку заранее </a:t>
            </a:r>
            <a:r>
              <a:rPr lang="ru-RU" sz="2800" b="1" i="1" dirty="0">
                <a:solidFill>
                  <a:srgbClr val="0070C0"/>
                </a:solidFill>
                <a:latin typeface="Times New Roman" panose="02020603050405020304" pitchFamily="18" charset="0"/>
                <a:cs typeface="Times New Roman" panose="02020603050405020304" pitchFamily="18" charset="0"/>
              </a:rPr>
              <a:t>полезные перекусы</a:t>
            </a:r>
          </a:p>
          <a:p>
            <a:r>
              <a:rPr lang="ru-RU" sz="2400" dirty="0">
                <a:latin typeface="Times New Roman" panose="02020603050405020304" pitchFamily="18" charset="0"/>
                <a:cs typeface="Times New Roman" panose="02020603050405020304" pitchFamily="18" charset="0"/>
              </a:rPr>
              <a:t>Ребенок во время учебы не должен отвлекаться и ходить на кухню за бутербродами. Подготовьте для него полезные перекусы – орехи, фруктовые батончики, смузи. Но не позволяйте ему полноценно обедать в прямом эфире – это неуважение к учителю. Пообедать </a:t>
            </a:r>
            <a:r>
              <a:rPr lang="ru-RU" sz="2400" dirty="0" smtClean="0">
                <a:latin typeface="Times New Roman" panose="02020603050405020304" pitchFamily="18" charset="0"/>
                <a:cs typeface="Times New Roman" panose="02020603050405020304" pitchFamily="18" charset="0"/>
              </a:rPr>
              <a:t>ученик может </a:t>
            </a:r>
            <a:r>
              <a:rPr lang="ru-RU" sz="2400" dirty="0">
                <a:latin typeface="Times New Roman" panose="02020603050405020304" pitchFamily="18" charset="0"/>
                <a:cs typeface="Times New Roman" panose="02020603050405020304" pitchFamily="18" charset="0"/>
              </a:rPr>
              <a:t>во время перерыва.</a:t>
            </a:r>
          </a:p>
        </p:txBody>
      </p:sp>
    </p:spTree>
    <p:extLst>
      <p:ext uri="{BB962C8B-B14F-4D97-AF65-F5344CB8AC3E}">
        <p14:creationId xmlns:p14="http://schemas.microsoft.com/office/powerpoint/2010/main" xmlns="" val="879143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2173462-D368-4FAC-845A-5E005EB1084C}"/>
              </a:ext>
            </a:extLst>
          </p:cNvPr>
          <p:cNvSpPr>
            <a:spLocks noGrp="1"/>
          </p:cNvSpPr>
          <p:nvPr>
            <p:ph type="title"/>
          </p:nvPr>
        </p:nvSpPr>
        <p:spPr>
          <a:xfrm>
            <a:off x="615341" y="206644"/>
            <a:ext cx="8596668" cy="1320800"/>
          </a:xfrm>
        </p:spPr>
        <p:txBody>
          <a:bodyPr/>
          <a:lstStyle/>
          <a:p>
            <a:r>
              <a:rPr lang="ru-RU" b="1" i="1" dirty="0" smtClean="0">
                <a:solidFill>
                  <a:srgbClr val="0070C0"/>
                </a:solidFill>
                <a:latin typeface="Times New Roman" panose="02020603050405020304" pitchFamily="18" charset="0"/>
              </a:rPr>
              <a:t>ДИСТАНТ</a:t>
            </a:r>
            <a:r>
              <a:rPr lang="en-US" b="1" i="1" dirty="0" smtClean="0">
                <a:solidFill>
                  <a:srgbClr val="0070C0"/>
                </a:solidFill>
                <a:latin typeface="Times New Roman" panose="02020603050405020304" pitchFamily="18" charset="0"/>
              </a:rPr>
              <a:t> </a:t>
            </a:r>
            <a:r>
              <a:rPr lang="ru-RU" b="1" i="1" dirty="0" smtClean="0">
                <a:solidFill>
                  <a:srgbClr val="0070C0"/>
                </a:solidFill>
                <a:latin typeface="Times New Roman" panose="02020603050405020304" pitchFamily="18" charset="0"/>
              </a:rPr>
              <a:t>                                  </a:t>
            </a:r>
            <a:r>
              <a:rPr lang="en-US" b="1" i="1" dirty="0" smtClean="0">
                <a:solidFill>
                  <a:srgbClr val="0070C0"/>
                </a:solidFill>
                <a:latin typeface="Times New Roman" panose="02020603050405020304" pitchFamily="18" charset="0"/>
              </a:rPr>
              <a:t>DISTANT</a:t>
            </a:r>
            <a:r>
              <a:rPr lang="ru-RU" b="1" i="1" dirty="0" smtClean="0">
                <a:solidFill>
                  <a:srgbClr val="0070C0"/>
                </a:solidFill>
                <a:latin typeface="Times New Roman" panose="02020603050405020304" pitchFamily="18" charset="0"/>
              </a:rPr>
              <a:t> </a:t>
            </a:r>
            <a:endParaRPr lang="ru-RU" dirty="0"/>
          </a:p>
        </p:txBody>
      </p:sp>
      <p:sp>
        <p:nvSpPr>
          <p:cNvPr id="3" name="Прямоугольник 2">
            <a:extLst>
              <a:ext uri="{FF2B5EF4-FFF2-40B4-BE49-F238E27FC236}">
                <a16:creationId xmlns="" xmlns:a16="http://schemas.microsoft.com/office/drawing/2014/main" id="{6A1D3F49-04C2-4975-8EA9-38800F107E2E}"/>
              </a:ext>
            </a:extLst>
          </p:cNvPr>
          <p:cNvSpPr/>
          <p:nvPr/>
        </p:nvSpPr>
        <p:spPr>
          <a:xfrm>
            <a:off x="433952" y="834379"/>
            <a:ext cx="9500461" cy="5878532"/>
          </a:xfrm>
          <a:prstGeom prst="rect">
            <a:avLst/>
          </a:prstGeom>
        </p:spPr>
        <p:txBody>
          <a:bodyPr wrap="square">
            <a:spAutoFit/>
          </a:bodyPr>
          <a:lstStyle/>
          <a:p>
            <a:r>
              <a:rPr lang="ru-RU" sz="2800" b="1" i="1" dirty="0">
                <a:solidFill>
                  <a:srgbClr val="0070C0"/>
                </a:solidFill>
                <a:latin typeface="Times New Roman" panose="02020603050405020304" pitchFamily="18" charset="0"/>
                <a:cs typeface="Times New Roman" panose="02020603050405020304" pitchFamily="18" charset="0"/>
              </a:rPr>
              <a:t>Следите, чтобы ребенок не отвлекался на любимых питомцев</a:t>
            </a:r>
          </a:p>
          <a:p>
            <a:r>
              <a:rPr lang="ru-RU" sz="2400" dirty="0">
                <a:latin typeface="Times New Roman" panose="02020603050405020304" pitchFamily="18" charset="0"/>
                <a:cs typeface="Times New Roman" panose="02020603050405020304" pitchFamily="18" charset="0"/>
              </a:rPr>
              <a:t>Питомцы – одна из проблем дистанционного обучения. Как можно не взять на руки любимую кошку или не погладить щенка во время учебы</a:t>
            </a:r>
            <a:r>
              <a:rPr lang="ru-RU" sz="2400" dirty="0" smtClean="0">
                <a:latin typeface="Times New Roman" panose="02020603050405020304" pitchFamily="18" charset="0"/>
                <a:cs typeface="Times New Roman" panose="02020603050405020304" pitchFamily="18" charset="0"/>
              </a:rPr>
              <a:t>. Понятно, что  </a:t>
            </a:r>
            <a:r>
              <a:rPr lang="ru-RU" sz="2400" dirty="0">
                <a:latin typeface="Times New Roman" panose="02020603050405020304" pitchFamily="18" charset="0"/>
                <a:cs typeface="Times New Roman" panose="02020603050405020304" pitchFamily="18" charset="0"/>
              </a:rPr>
              <a:t>эти действия мешают </a:t>
            </a:r>
            <a:r>
              <a:rPr lang="ru-RU" sz="2400" dirty="0" smtClean="0">
                <a:latin typeface="Times New Roman" panose="02020603050405020304" pitchFamily="18" charset="0"/>
                <a:cs typeface="Times New Roman" panose="02020603050405020304" pitchFamily="18" charset="0"/>
              </a:rPr>
              <a:t>сконцентрироваться </a:t>
            </a:r>
            <a:r>
              <a:rPr lang="ru-RU" sz="2400" dirty="0">
                <a:latin typeface="Times New Roman" panose="02020603050405020304" pitchFamily="18" charset="0"/>
                <a:cs typeface="Times New Roman" panose="02020603050405020304" pitchFamily="18" charset="0"/>
              </a:rPr>
              <a:t>на занятии. Поэтому питомцев на время обучения отправляйте </a:t>
            </a:r>
            <a:r>
              <a:rPr lang="ru-RU" sz="2400" dirty="0" smtClean="0">
                <a:latin typeface="Times New Roman" panose="02020603050405020304" pitchFamily="18" charset="0"/>
                <a:cs typeface="Times New Roman" panose="02020603050405020304" pitchFamily="18" charset="0"/>
              </a:rPr>
              <a:t>в </a:t>
            </a:r>
            <a:r>
              <a:rPr lang="ru-RU" sz="2400" dirty="0">
                <a:latin typeface="Times New Roman" panose="02020603050405020304" pitchFamily="18" charset="0"/>
                <a:cs typeface="Times New Roman" panose="02020603050405020304" pitchFamily="18" charset="0"/>
              </a:rPr>
              <a:t>другие </a:t>
            </a:r>
            <a:r>
              <a:rPr lang="ru-RU" sz="2400" dirty="0" smtClean="0">
                <a:latin typeface="Times New Roman" panose="02020603050405020304" pitchFamily="18" charset="0"/>
                <a:cs typeface="Times New Roman" panose="02020603050405020304" pitchFamily="18" charset="0"/>
              </a:rPr>
              <a:t>комнаты.</a:t>
            </a:r>
          </a:p>
          <a:p>
            <a:r>
              <a:rPr lang="ru-RU" sz="2800" b="1" i="1" dirty="0" smtClean="0">
                <a:solidFill>
                  <a:srgbClr val="0070C0"/>
                </a:solidFill>
                <a:latin typeface="Times New Roman" panose="02020603050405020304" pitchFamily="18" charset="0"/>
                <a:cs typeface="Times New Roman" panose="02020603050405020304" pitchFamily="18" charset="0"/>
              </a:rPr>
              <a:t>Помните </a:t>
            </a:r>
            <a:r>
              <a:rPr lang="ru-RU" sz="2800" b="1" i="1" dirty="0">
                <a:solidFill>
                  <a:srgbClr val="0070C0"/>
                </a:solidFill>
                <a:latin typeface="Times New Roman" panose="02020603050405020304" pitchFamily="18" charset="0"/>
                <a:cs typeface="Times New Roman" panose="02020603050405020304" pitchFamily="18" charset="0"/>
              </a:rPr>
              <a:t>о том, что ребенку нужно отдыхать от монитора</a:t>
            </a:r>
          </a:p>
          <a:p>
            <a:r>
              <a:rPr lang="ru-RU" sz="2400" dirty="0">
                <a:latin typeface="Times New Roman" panose="02020603050405020304" pitchFamily="18" charset="0"/>
                <a:cs typeface="Times New Roman" panose="02020603050405020304" pitchFamily="18" charset="0"/>
              </a:rPr>
              <a:t>Во время перерыва предложите ребенку отвлечься от компьютера. Пусть лучше пойдет обнимать любимых питомцев, выйдет на балкон подышать свежим воздухом, расскажет вам о том, как прошло занятие. Еще один вариант – распечатать для него раскраски-</a:t>
            </a:r>
            <a:r>
              <a:rPr lang="ru-RU" sz="2400" dirty="0" err="1">
                <a:latin typeface="Times New Roman" panose="02020603050405020304" pitchFamily="18" charset="0"/>
                <a:cs typeface="Times New Roman" panose="02020603050405020304" pitchFamily="18" charset="0"/>
              </a:rPr>
              <a:t>антистресс</a:t>
            </a:r>
            <a:r>
              <a:rPr lang="ru-RU" sz="2400" dirty="0">
                <a:latin typeface="Times New Roman" panose="02020603050405020304" pitchFamily="18" charset="0"/>
                <a:cs typeface="Times New Roman" panose="02020603050405020304" pitchFamily="18" charset="0"/>
              </a:rPr>
              <a:t>, если перерыв совсем короткий, пусть немного порисует и таким образом отдохнет от монитора</a:t>
            </a:r>
          </a:p>
        </p:txBody>
      </p:sp>
    </p:spTree>
    <p:extLst>
      <p:ext uri="{BB962C8B-B14F-4D97-AF65-F5344CB8AC3E}">
        <p14:creationId xmlns:p14="http://schemas.microsoft.com/office/powerpoint/2010/main" xmlns="" val="3147165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9E37135-F168-40E7-8CCD-3E84B4B781F1}"/>
              </a:ext>
            </a:extLst>
          </p:cNvPr>
          <p:cNvSpPr>
            <a:spLocks noGrp="1"/>
          </p:cNvSpPr>
          <p:nvPr>
            <p:ph type="title"/>
          </p:nvPr>
        </p:nvSpPr>
        <p:spPr/>
        <p:txBody>
          <a:bodyPr/>
          <a:lstStyle/>
          <a:p>
            <a:r>
              <a:rPr lang="ru-RU" b="1" i="1" dirty="0" smtClean="0">
                <a:solidFill>
                  <a:srgbClr val="0070C0"/>
                </a:solidFill>
                <a:latin typeface="Times New Roman" panose="02020603050405020304" pitchFamily="18" charset="0"/>
              </a:rPr>
              <a:t>ДИСТАНТ</a:t>
            </a:r>
            <a:r>
              <a:rPr lang="en-US" b="1" i="1" dirty="0" smtClean="0">
                <a:solidFill>
                  <a:srgbClr val="0070C0"/>
                </a:solidFill>
                <a:latin typeface="Times New Roman" panose="02020603050405020304" pitchFamily="18" charset="0"/>
              </a:rPr>
              <a:t> </a:t>
            </a:r>
            <a:r>
              <a:rPr lang="ru-RU" b="1" i="1" dirty="0" smtClean="0">
                <a:solidFill>
                  <a:srgbClr val="0070C0"/>
                </a:solidFill>
                <a:latin typeface="Times New Roman" panose="02020603050405020304" pitchFamily="18" charset="0"/>
              </a:rPr>
              <a:t>                                  </a:t>
            </a:r>
            <a:r>
              <a:rPr lang="en-US" b="1" i="1" dirty="0" smtClean="0">
                <a:solidFill>
                  <a:srgbClr val="0070C0"/>
                </a:solidFill>
                <a:latin typeface="Times New Roman" panose="02020603050405020304" pitchFamily="18" charset="0"/>
              </a:rPr>
              <a:t>DISTANT</a:t>
            </a:r>
            <a:r>
              <a:rPr lang="ru-RU" b="1" i="1" dirty="0" smtClean="0">
                <a:solidFill>
                  <a:srgbClr val="0070C0"/>
                </a:solidFill>
                <a:latin typeface="Times New Roman" panose="02020603050405020304" pitchFamily="18" charset="0"/>
              </a:rPr>
              <a:t> </a:t>
            </a:r>
            <a:endParaRPr lang="ru-RU" dirty="0"/>
          </a:p>
        </p:txBody>
      </p:sp>
      <p:sp>
        <p:nvSpPr>
          <p:cNvPr id="3" name="Прямоугольник 2">
            <a:extLst>
              <a:ext uri="{FF2B5EF4-FFF2-40B4-BE49-F238E27FC236}">
                <a16:creationId xmlns="" xmlns:a16="http://schemas.microsoft.com/office/drawing/2014/main" id="{817050F4-FD5A-4512-A0DF-CAEFB981EF88}"/>
              </a:ext>
            </a:extLst>
          </p:cNvPr>
          <p:cNvSpPr/>
          <p:nvPr/>
        </p:nvSpPr>
        <p:spPr>
          <a:xfrm>
            <a:off x="506852" y="1930400"/>
            <a:ext cx="9154607" cy="3508653"/>
          </a:xfrm>
          <a:prstGeom prst="rect">
            <a:avLst/>
          </a:prstGeom>
        </p:spPr>
        <p:txBody>
          <a:bodyPr wrap="square">
            <a:spAutoFit/>
          </a:bodyPr>
          <a:lstStyle/>
          <a:p>
            <a:endParaRPr lang="ru-RU" dirty="0"/>
          </a:p>
          <a:p>
            <a:r>
              <a:rPr lang="ru-RU" sz="2800" b="1" i="1" dirty="0" smtClean="0">
                <a:solidFill>
                  <a:srgbClr val="0070C0"/>
                </a:solidFill>
                <a:latin typeface="Times New Roman" panose="02020603050405020304" pitchFamily="18" charset="0"/>
                <a:cs typeface="Times New Roman" panose="02020603050405020304" pitchFamily="18" charset="0"/>
              </a:rPr>
              <a:t>Уважаемые родители! </a:t>
            </a:r>
          </a:p>
          <a:p>
            <a:r>
              <a:rPr lang="ru-RU" sz="2800" b="1" i="1" dirty="0" smtClean="0">
                <a:solidFill>
                  <a:srgbClr val="0070C0"/>
                </a:solidFill>
                <a:latin typeface="Times New Roman" panose="02020603050405020304" pitchFamily="18" charset="0"/>
                <a:cs typeface="Times New Roman" panose="02020603050405020304" pitchFamily="18" charset="0"/>
              </a:rPr>
              <a:t>Поддерживайте </a:t>
            </a:r>
            <a:r>
              <a:rPr lang="ru-RU" sz="2800" b="1" i="1" dirty="0">
                <a:solidFill>
                  <a:srgbClr val="0070C0"/>
                </a:solidFill>
                <a:latin typeface="Times New Roman" panose="02020603050405020304" pitchFamily="18" charset="0"/>
                <a:cs typeface="Times New Roman" panose="02020603050405020304" pitchFamily="18" charset="0"/>
              </a:rPr>
              <a:t>связь с </a:t>
            </a:r>
            <a:r>
              <a:rPr lang="ru-RU" sz="2800" b="1" i="1" dirty="0" smtClean="0">
                <a:solidFill>
                  <a:srgbClr val="0070C0"/>
                </a:solidFill>
                <a:latin typeface="Times New Roman" panose="02020603050405020304" pitchFamily="18" charset="0"/>
                <a:cs typeface="Times New Roman" panose="02020603050405020304" pitchFamily="18" charset="0"/>
              </a:rPr>
              <a:t>учителем,</a:t>
            </a:r>
            <a:endParaRPr lang="ru-RU" sz="2800" b="1" i="1" dirty="0">
              <a:solidFill>
                <a:srgbClr val="0070C0"/>
              </a:solidFill>
              <a:latin typeface="Times New Roman" panose="02020603050405020304" pitchFamily="18" charset="0"/>
              <a:cs typeface="Times New Roman" panose="02020603050405020304" pitchFamily="18" charset="0"/>
            </a:endParaRPr>
          </a:p>
          <a:p>
            <a:endParaRPr lang="ru-RU" sz="2800" b="1" i="1" dirty="0">
              <a:solidFill>
                <a:srgbClr val="0070C0"/>
              </a:solidFill>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б</a:t>
            </a:r>
            <a:r>
              <a:rPr lang="ru-RU" sz="2400" dirty="0" smtClean="0">
                <a:latin typeface="Times New Roman" panose="02020603050405020304" pitchFamily="18" charset="0"/>
                <a:cs typeface="Times New Roman" panose="02020603050405020304" pitchFamily="18" charset="0"/>
              </a:rPr>
              <a:t>удьте </a:t>
            </a:r>
            <a:r>
              <a:rPr lang="ru-RU" sz="2400" dirty="0">
                <a:latin typeface="Times New Roman" panose="02020603050405020304" pitchFamily="18" charset="0"/>
                <a:cs typeface="Times New Roman" panose="02020603050405020304" pitchFamily="18" charset="0"/>
              </a:rPr>
              <a:t>в курсе того, что происходит во время </a:t>
            </a:r>
            <a:r>
              <a:rPr lang="ru-RU" sz="2400" dirty="0" smtClean="0">
                <a:latin typeface="Times New Roman" panose="02020603050405020304" pitchFamily="18" charset="0"/>
                <a:cs typeface="Times New Roman" panose="02020603050405020304" pitchFamily="18" charset="0"/>
              </a:rPr>
              <a:t>дистанционного обучения</a:t>
            </a:r>
            <a:r>
              <a:rPr lang="ru-RU" sz="2400" dirty="0">
                <a:latin typeface="Times New Roman" panose="02020603050405020304" pitchFamily="18" charset="0"/>
                <a:cs typeface="Times New Roman" panose="02020603050405020304" pitchFamily="18" charset="0"/>
              </a:rPr>
              <a:t>. Периодически созванивайтесь с </a:t>
            </a:r>
            <a:r>
              <a:rPr lang="ru-RU" sz="2400" dirty="0" smtClean="0">
                <a:latin typeface="Times New Roman" panose="02020603050405020304" pitchFamily="18" charset="0"/>
                <a:cs typeface="Times New Roman" panose="02020603050405020304" pitchFamily="18" charset="0"/>
              </a:rPr>
              <a:t>учителем, </a:t>
            </a:r>
            <a:r>
              <a:rPr lang="ru-RU" sz="2400" dirty="0">
                <a:latin typeface="Times New Roman" panose="02020603050405020304" pitchFamily="18" charset="0"/>
                <a:cs typeface="Times New Roman" panose="02020603050405020304" pitchFamily="18" charset="0"/>
              </a:rPr>
              <a:t>чтобы узнать об успехах и </a:t>
            </a:r>
            <a:r>
              <a:rPr lang="ru-RU" sz="2400" dirty="0" smtClean="0">
                <a:latin typeface="Times New Roman" panose="02020603050405020304" pitchFamily="18" charset="0"/>
                <a:cs typeface="Times New Roman" panose="02020603050405020304" pitchFamily="18" charset="0"/>
              </a:rPr>
              <a:t>ребенка, общайтесь с учителем в чате. Проявляйте </a:t>
            </a:r>
            <a:r>
              <a:rPr lang="ru-RU" sz="2400" dirty="0">
                <a:latin typeface="Times New Roman" panose="02020603050405020304" pitchFamily="18" charset="0"/>
                <a:cs typeface="Times New Roman" panose="02020603050405020304" pitchFamily="18" charset="0"/>
              </a:rPr>
              <a:t>заинтересованность, </a:t>
            </a:r>
            <a:r>
              <a:rPr lang="ru-RU" sz="2400" dirty="0" smtClean="0">
                <a:latin typeface="Times New Roman" panose="02020603050405020304" pitchFamily="18" charset="0"/>
                <a:cs typeface="Times New Roman" panose="02020603050405020304" pitchFamily="18" charset="0"/>
              </a:rPr>
              <a:t>это поможет Вашему ребенку адаптироваться к дистанционному формату обучения в период карантинных мер</a:t>
            </a:r>
            <a:endParaRPr lang="ru-RU"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591113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 xmlns:a16="http://schemas.microsoft.com/office/drawing/2014/main" id="{6F945EF9-50CD-4E2F-B206-814CB0544A95}"/>
              </a:ext>
            </a:extLst>
          </p:cNvPr>
          <p:cNvSpPr/>
          <p:nvPr/>
        </p:nvSpPr>
        <p:spPr>
          <a:xfrm>
            <a:off x="1376658" y="447502"/>
            <a:ext cx="8743740" cy="3970318"/>
          </a:xfrm>
          <a:prstGeom prst="rect">
            <a:avLst/>
          </a:prstGeom>
        </p:spPr>
        <p:txBody>
          <a:bodyPr wrap="none">
            <a:spAutoFit/>
          </a:bodyPr>
          <a:lstStyle/>
          <a:p>
            <a:pPr algn="just"/>
            <a:r>
              <a:rPr lang="ru-RU" sz="3600" b="1" dirty="0" smtClean="0">
                <a:solidFill>
                  <a:srgbClr val="0070C0"/>
                </a:solidFill>
                <a:latin typeface="Times New Roman" panose="02020603050405020304" pitchFamily="18" charset="0"/>
                <a:cs typeface="Times New Roman" panose="02020603050405020304" pitchFamily="18" charset="0"/>
              </a:rPr>
              <a:t>   ДИСТАНТ</a:t>
            </a:r>
            <a:r>
              <a:rPr lang="en-US" sz="3600" b="1" dirty="0" smtClean="0">
                <a:solidFill>
                  <a:srgbClr val="0070C0"/>
                </a:solidFill>
                <a:latin typeface="Times New Roman" panose="02020603050405020304" pitchFamily="18" charset="0"/>
                <a:cs typeface="Times New Roman" panose="02020603050405020304" pitchFamily="18" charset="0"/>
              </a:rPr>
              <a:t> </a:t>
            </a:r>
            <a:r>
              <a:rPr lang="ru-RU" sz="3600" b="1" dirty="0" smtClean="0">
                <a:solidFill>
                  <a:srgbClr val="0070C0"/>
                </a:solidFill>
                <a:latin typeface="Times New Roman" panose="02020603050405020304" pitchFamily="18" charset="0"/>
                <a:cs typeface="Times New Roman" panose="02020603050405020304" pitchFamily="18" charset="0"/>
              </a:rPr>
              <a:t>                              </a:t>
            </a:r>
            <a:r>
              <a:rPr lang="en-US" sz="3600" b="1" dirty="0" smtClean="0">
                <a:solidFill>
                  <a:srgbClr val="0070C0"/>
                </a:solidFill>
                <a:latin typeface="Times New Roman" panose="02020603050405020304" pitchFamily="18" charset="0"/>
                <a:cs typeface="Times New Roman" panose="02020603050405020304" pitchFamily="18" charset="0"/>
              </a:rPr>
              <a:t>DISTANT</a:t>
            </a:r>
            <a:endParaRPr lang="ru-RU" sz="3600" b="1" dirty="0" smtClean="0">
              <a:solidFill>
                <a:srgbClr val="0070C0"/>
              </a:solidFill>
              <a:latin typeface="Times New Roman" panose="02020603050405020304" pitchFamily="18" charset="0"/>
              <a:cs typeface="Times New Roman" panose="02020603050405020304" pitchFamily="18" charset="0"/>
            </a:endParaRPr>
          </a:p>
          <a:p>
            <a:endParaRPr lang="ru-RU" sz="3600" b="1" dirty="0">
              <a:solidFill>
                <a:srgbClr val="0070C0"/>
              </a:solidFill>
              <a:latin typeface="Times New Roman" panose="02020603050405020304" pitchFamily="18" charset="0"/>
              <a:cs typeface="Times New Roman" panose="02020603050405020304" pitchFamily="18" charset="0"/>
            </a:endParaRPr>
          </a:p>
          <a:p>
            <a:endParaRPr lang="ru-RU" sz="3600" b="1" dirty="0" smtClean="0">
              <a:solidFill>
                <a:srgbClr val="0070C0"/>
              </a:solidFill>
              <a:latin typeface="Times New Roman" panose="02020603050405020304" pitchFamily="18" charset="0"/>
              <a:cs typeface="Times New Roman" panose="02020603050405020304" pitchFamily="18" charset="0"/>
            </a:endParaRPr>
          </a:p>
          <a:p>
            <a:r>
              <a:rPr lang="ru-RU" sz="3600" b="1" dirty="0" smtClean="0">
                <a:solidFill>
                  <a:srgbClr val="0070C0"/>
                </a:solidFill>
                <a:latin typeface="Times New Roman" panose="02020603050405020304" pitchFamily="18" charset="0"/>
                <a:cs typeface="Times New Roman" panose="02020603050405020304" pitchFamily="18" charset="0"/>
              </a:rPr>
              <a:t>Телефон «горячей линии»</a:t>
            </a:r>
          </a:p>
          <a:p>
            <a:r>
              <a:rPr lang="ru-RU" sz="3600" b="1" dirty="0">
                <a:solidFill>
                  <a:srgbClr val="0070C0"/>
                </a:solidFill>
                <a:latin typeface="Times New Roman" panose="02020603050405020304" pitchFamily="18" charset="0"/>
                <a:cs typeface="Times New Roman" panose="02020603050405020304" pitchFamily="18" charset="0"/>
              </a:rPr>
              <a:t>п</a:t>
            </a:r>
            <a:r>
              <a:rPr lang="ru-RU" sz="3600" b="1" dirty="0" smtClean="0">
                <a:solidFill>
                  <a:srgbClr val="0070C0"/>
                </a:solidFill>
                <a:latin typeface="Times New Roman" panose="02020603050405020304" pitchFamily="18" charset="0"/>
                <a:cs typeface="Times New Roman" panose="02020603050405020304" pitchFamily="18" charset="0"/>
              </a:rPr>
              <a:t>о вопросам </a:t>
            </a:r>
            <a:r>
              <a:rPr lang="en-US" sz="3600" b="1" dirty="0" smtClean="0">
                <a:solidFill>
                  <a:srgbClr val="0070C0"/>
                </a:solidFill>
                <a:latin typeface="Times New Roman" panose="02020603050405020304" pitchFamily="18" charset="0"/>
                <a:cs typeface="Times New Roman" panose="02020603050405020304" pitchFamily="18" charset="0"/>
              </a:rPr>
              <a:t> </a:t>
            </a:r>
            <a:r>
              <a:rPr lang="ru-RU" sz="3600" b="1" dirty="0" smtClean="0">
                <a:solidFill>
                  <a:srgbClr val="0070C0"/>
                </a:solidFill>
                <a:latin typeface="Times New Roman" panose="02020603050405020304" pitchFamily="18" charset="0"/>
                <a:cs typeface="Times New Roman" panose="02020603050405020304" pitchFamily="18" charset="0"/>
              </a:rPr>
              <a:t>дистанционного обучения </a:t>
            </a:r>
          </a:p>
          <a:p>
            <a:r>
              <a:rPr lang="ru-RU" sz="3600" b="1" dirty="0" smtClean="0">
                <a:solidFill>
                  <a:srgbClr val="0070C0"/>
                </a:solidFill>
                <a:latin typeface="Times New Roman" panose="02020603050405020304" pitchFamily="18" charset="0"/>
                <a:cs typeface="Times New Roman" panose="02020603050405020304" pitchFamily="18" charset="0"/>
              </a:rPr>
              <a:t>в начальных классах МБОУ </a:t>
            </a:r>
            <a:r>
              <a:rPr lang="ru-RU" sz="3600" b="1" dirty="0" smtClean="0">
                <a:solidFill>
                  <a:srgbClr val="0070C0"/>
                </a:solidFill>
                <a:latin typeface="Times New Roman" panose="02020603050405020304" pitchFamily="18" charset="0"/>
                <a:cs typeface="Times New Roman" panose="02020603050405020304" pitchFamily="18" charset="0"/>
              </a:rPr>
              <a:t>«СОШ №8»</a:t>
            </a:r>
            <a:endParaRPr lang="ru-RU" sz="3600" b="1" dirty="0" smtClean="0">
              <a:solidFill>
                <a:srgbClr val="0070C0"/>
              </a:solidFill>
              <a:latin typeface="Times New Roman" panose="02020603050405020304" pitchFamily="18" charset="0"/>
              <a:cs typeface="Times New Roman" panose="02020603050405020304" pitchFamily="18" charset="0"/>
            </a:endParaRPr>
          </a:p>
          <a:p>
            <a:pPr algn="ctr"/>
            <a:r>
              <a:rPr lang="ru-RU" sz="3600" b="1" dirty="0" smtClean="0">
                <a:solidFill>
                  <a:srgbClr val="0070C0"/>
                </a:solidFill>
                <a:latin typeface="Times New Roman" panose="02020603050405020304" pitchFamily="18" charset="0"/>
                <a:cs typeface="Times New Roman" panose="02020603050405020304" pitchFamily="18" charset="0"/>
              </a:rPr>
              <a:t>8(38454)31090;31990</a:t>
            </a:r>
            <a:endParaRPr lang="ru-RU" sz="36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500165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364" y="339776"/>
            <a:ext cx="8596668" cy="5896131"/>
          </a:xfrm>
        </p:spPr>
        <p:txBody>
          <a:bodyPr>
            <a:normAutofit fontScale="90000"/>
          </a:bodyPr>
          <a:lstStyle/>
          <a:p>
            <a:r>
              <a:rPr lang="ru-RU" b="1" i="1" dirty="0" smtClean="0">
                <a:solidFill>
                  <a:srgbClr val="0070C0"/>
                </a:solidFill>
                <a:latin typeface="Times New Roman" panose="02020603050405020304" pitchFamily="18" charset="0"/>
              </a:rPr>
              <a:t>ДИСТАНТ</a:t>
            </a:r>
            <a:r>
              <a:rPr lang="ru-RU" b="1" i="1" dirty="0">
                <a:solidFill>
                  <a:srgbClr val="0070C0"/>
                </a:solidFill>
                <a:latin typeface="Times New Roman" panose="02020603050405020304" pitchFamily="18" charset="0"/>
              </a:rPr>
              <a:t> </a:t>
            </a:r>
            <a:r>
              <a:rPr lang="ru-RU" b="1" i="1" dirty="0" smtClean="0">
                <a:solidFill>
                  <a:srgbClr val="0070C0"/>
                </a:solidFill>
                <a:latin typeface="Times New Roman" panose="02020603050405020304" pitchFamily="18" charset="0"/>
              </a:rPr>
              <a:t>                        </a:t>
            </a:r>
            <a:r>
              <a:rPr lang="en-US" b="1" i="1" dirty="0" smtClean="0">
                <a:solidFill>
                  <a:srgbClr val="0070C0"/>
                </a:solidFill>
                <a:latin typeface="Times New Roman" panose="02020603050405020304" pitchFamily="18" charset="0"/>
              </a:rPr>
              <a:t> </a:t>
            </a:r>
            <a:r>
              <a:rPr lang="ru-RU" b="1" i="1" dirty="0" smtClean="0">
                <a:solidFill>
                  <a:srgbClr val="0070C0"/>
                </a:solidFill>
                <a:latin typeface="Times New Roman" panose="02020603050405020304" pitchFamily="18" charset="0"/>
              </a:rPr>
              <a:t>         </a:t>
            </a:r>
            <a:r>
              <a:rPr lang="en-US" b="1" i="1" dirty="0" smtClean="0">
                <a:solidFill>
                  <a:srgbClr val="0070C0"/>
                </a:solidFill>
                <a:latin typeface="Times New Roman" panose="02020603050405020304" pitchFamily="18" charset="0"/>
              </a:rPr>
              <a:t>DISTANT</a:t>
            </a:r>
            <a:r>
              <a:rPr lang="ru-RU" b="1" i="1" dirty="0">
                <a:solidFill>
                  <a:srgbClr val="0070C0"/>
                </a:solidFill>
                <a:latin typeface="Times New Roman" panose="02020603050405020304" pitchFamily="18" charset="0"/>
              </a:rPr>
              <a:t/>
            </a:r>
            <a:br>
              <a:rPr lang="ru-RU" b="1" i="1" dirty="0">
                <a:solidFill>
                  <a:srgbClr val="0070C0"/>
                </a:solidFill>
                <a:latin typeface="Times New Roman" panose="02020603050405020304" pitchFamily="18" charset="0"/>
              </a:rPr>
            </a:br>
            <a:r>
              <a:rPr lang="ru-RU" b="1" i="1" dirty="0">
                <a:solidFill>
                  <a:srgbClr val="0070C0"/>
                </a:solidFill>
                <a:latin typeface="Times New Roman" panose="02020603050405020304" pitchFamily="18" charset="0"/>
              </a:rPr>
              <a:t/>
            </a:r>
            <a:br>
              <a:rPr lang="ru-RU" b="1" i="1" dirty="0">
                <a:solidFill>
                  <a:srgbClr val="0070C0"/>
                </a:solidFill>
                <a:latin typeface="Times New Roman" panose="02020603050405020304" pitchFamily="18" charset="0"/>
              </a:rPr>
            </a:br>
            <a:r>
              <a:rPr lang="ru-RU" b="1" dirty="0">
                <a:solidFill>
                  <a:schemeClr val="tx1"/>
                </a:solidFill>
              </a:rPr>
              <a:t>Дистанционное</a:t>
            </a:r>
            <a:r>
              <a:rPr lang="ru-RU" dirty="0">
                <a:solidFill>
                  <a:schemeClr val="tx1"/>
                </a:solidFill>
              </a:rPr>
              <a:t> </a:t>
            </a:r>
            <a:r>
              <a:rPr lang="ru-RU" b="1" dirty="0">
                <a:solidFill>
                  <a:schemeClr val="tx1"/>
                </a:solidFill>
              </a:rPr>
              <a:t>обучение</a:t>
            </a:r>
            <a:r>
              <a:rPr lang="ru-RU" dirty="0">
                <a:solidFill>
                  <a:schemeClr val="tx1"/>
                </a:solidFill>
              </a:rPr>
              <a:t>  — взаимодействие учителя и учащихся между собой на расстоянии, отражающее все присущие учебному процессу компоненты (цели, содержание, методы, организационные формы, средства </a:t>
            </a:r>
            <a:r>
              <a:rPr lang="ru-RU" b="1" dirty="0">
                <a:solidFill>
                  <a:schemeClr val="tx1"/>
                </a:solidFill>
              </a:rPr>
              <a:t>обучения</a:t>
            </a:r>
            <a:r>
              <a:rPr lang="ru-RU" dirty="0">
                <a:solidFill>
                  <a:schemeClr val="tx1"/>
                </a:solidFill>
              </a:rPr>
              <a:t>) и реализуемое специфичными средствами Интернет-технологий или другими средствами, предусматривающими интерактивность </a:t>
            </a:r>
            <a:r>
              <a:rPr lang="ru-RU" b="1" i="1" dirty="0">
                <a:solidFill>
                  <a:srgbClr val="0070C0"/>
                </a:solidFill>
                <a:latin typeface="Times New Roman" panose="02020603050405020304" pitchFamily="18" charset="0"/>
              </a:rPr>
              <a:t/>
            </a:r>
            <a:br>
              <a:rPr lang="ru-RU" b="1" i="1" dirty="0">
                <a:solidFill>
                  <a:srgbClr val="0070C0"/>
                </a:solidFill>
                <a:latin typeface="Times New Roman" panose="02020603050405020304" pitchFamily="18" charset="0"/>
              </a:rPr>
            </a:br>
            <a:r>
              <a:rPr lang="ru-RU" b="1" i="1" dirty="0">
                <a:solidFill>
                  <a:srgbClr val="0070C0"/>
                </a:solidFill>
                <a:latin typeface="Times New Roman" panose="02020603050405020304" pitchFamily="18" charset="0"/>
              </a:rPr>
              <a:t/>
            </a:r>
            <a:br>
              <a:rPr lang="ru-RU" b="1" i="1" dirty="0">
                <a:solidFill>
                  <a:srgbClr val="0070C0"/>
                </a:solidFill>
                <a:latin typeface="Times New Roman" panose="02020603050405020304" pitchFamily="18" charset="0"/>
              </a:rPr>
            </a:br>
            <a:endParaRPr lang="ru-RU" dirty="0"/>
          </a:p>
        </p:txBody>
      </p:sp>
    </p:spTree>
    <p:extLst>
      <p:ext uri="{BB962C8B-B14F-4D97-AF65-F5344CB8AC3E}">
        <p14:creationId xmlns:p14="http://schemas.microsoft.com/office/powerpoint/2010/main" xmlns="" val="1175939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 xmlns:a16="http://schemas.microsoft.com/office/drawing/2014/main" id="{CBBB672B-C85E-4161-B5CE-5DC93E717CF9}"/>
              </a:ext>
            </a:extLst>
          </p:cNvPr>
          <p:cNvPicPr>
            <a:picLocks noChangeAspect="1"/>
          </p:cNvPicPr>
          <p:nvPr/>
        </p:nvPicPr>
        <p:blipFill>
          <a:blip r:embed="rId2"/>
          <a:stretch>
            <a:fillRect/>
          </a:stretch>
        </p:blipFill>
        <p:spPr>
          <a:xfrm>
            <a:off x="390525" y="153590"/>
            <a:ext cx="8734425" cy="6550819"/>
          </a:xfrm>
          <a:prstGeom prst="rect">
            <a:avLst/>
          </a:prstGeom>
        </p:spPr>
      </p:pic>
    </p:spTree>
    <p:extLst>
      <p:ext uri="{BB962C8B-B14F-4D97-AF65-F5344CB8AC3E}">
        <p14:creationId xmlns:p14="http://schemas.microsoft.com/office/powerpoint/2010/main" xmlns="" val="2313097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i="1" dirty="0" smtClean="0">
                <a:solidFill>
                  <a:srgbClr val="0070C0"/>
                </a:solidFill>
                <a:latin typeface="Times New Roman" panose="02020603050405020304" pitchFamily="18" charset="0"/>
              </a:rPr>
              <a:t>ДИСТАНТ                       </a:t>
            </a:r>
            <a:r>
              <a:rPr lang="en-US" b="1" i="1" dirty="0" smtClean="0">
                <a:solidFill>
                  <a:srgbClr val="0070C0"/>
                </a:solidFill>
                <a:latin typeface="Times New Roman" panose="02020603050405020304" pitchFamily="18" charset="0"/>
              </a:rPr>
              <a:t> DISTANT</a:t>
            </a:r>
            <a:r>
              <a:rPr lang="ru-RU" b="1" i="1" dirty="0" smtClean="0">
                <a:solidFill>
                  <a:srgbClr val="0070C0"/>
                </a:solidFill>
                <a:latin typeface="Times New Roman" panose="02020603050405020304" pitchFamily="18" charset="0"/>
              </a:rPr>
              <a:t> </a:t>
            </a:r>
            <a:endParaRPr lang="ru-RU" dirty="0"/>
          </a:p>
        </p:txBody>
      </p:sp>
      <p:sp>
        <p:nvSpPr>
          <p:cNvPr id="3" name="Объект 2"/>
          <p:cNvSpPr>
            <a:spLocks noGrp="1"/>
          </p:cNvSpPr>
          <p:nvPr>
            <p:ph sz="half" idx="1"/>
          </p:nvPr>
        </p:nvSpPr>
        <p:spPr>
          <a:xfrm>
            <a:off x="677334" y="1689534"/>
            <a:ext cx="4184035" cy="4609665"/>
          </a:xfrm>
        </p:spPr>
        <p:txBody>
          <a:bodyPr>
            <a:normAutofit fontScale="47500" lnSpcReduction="20000"/>
          </a:bodyPr>
          <a:lstStyle/>
          <a:p>
            <a:pPr>
              <a:lnSpc>
                <a:spcPct val="120000"/>
              </a:lnSpc>
            </a:pPr>
            <a:r>
              <a:rPr lang="ru-RU" sz="7000" b="1" i="1" dirty="0">
                <a:latin typeface="Times New Roman" panose="02020603050405020304" pitchFamily="18" charset="0"/>
                <a:cs typeface="Times New Roman" panose="02020603050405020304" pitchFamily="18" charset="0"/>
              </a:rPr>
              <a:t>Дистанционное обучение </a:t>
            </a:r>
          </a:p>
          <a:p>
            <a:pPr marL="0" indent="0" algn="ctr">
              <a:lnSpc>
                <a:spcPct val="120000"/>
              </a:lnSpc>
              <a:buNone/>
            </a:pPr>
            <a:r>
              <a:rPr lang="ru-RU" sz="5000" b="1" i="1" dirty="0">
                <a:latin typeface="Times New Roman" panose="02020603050405020304" pitchFamily="18" charset="0"/>
                <a:cs typeface="Times New Roman" panose="02020603050405020304" pitchFamily="18" charset="0"/>
              </a:rPr>
              <a:t> </a:t>
            </a:r>
            <a:r>
              <a:rPr lang="ru-RU" sz="5000" dirty="0">
                <a:latin typeface="Times New Roman" panose="02020603050405020304" pitchFamily="18" charset="0"/>
                <a:cs typeface="Times New Roman" panose="02020603050405020304" pitchFamily="18" charset="0"/>
              </a:rPr>
              <a:t>производится при         помощи информационно телекоммуникационной сети, через которую учащиеся и учителя взаимодействуют друг с другом </a:t>
            </a:r>
            <a:r>
              <a:rPr lang="ru-RU" sz="5000" dirty="0"/>
              <a:t/>
            </a:r>
            <a:br>
              <a:rPr lang="ru-RU" sz="5000" dirty="0"/>
            </a:br>
            <a:r>
              <a:rPr lang="ru-RU" sz="5000" dirty="0" smtClean="0"/>
              <a:t>онлайн</a:t>
            </a:r>
            <a:endParaRPr lang="en-US" sz="5000" dirty="0" smtClean="0"/>
          </a:p>
          <a:p>
            <a:pPr marL="0" indent="0" algn="ctr">
              <a:lnSpc>
                <a:spcPct val="120000"/>
              </a:lnSpc>
              <a:buNone/>
            </a:pPr>
            <a:r>
              <a:rPr lang="ru-RU" sz="5000" i="1" dirty="0" smtClean="0"/>
              <a:t>Платформа </a:t>
            </a:r>
            <a:r>
              <a:rPr lang="en-US" sz="5000" i="1" dirty="0" smtClean="0"/>
              <a:t>  ZOOM</a:t>
            </a:r>
            <a:endParaRPr lang="ru-RU" sz="5000" i="1" dirty="0"/>
          </a:p>
        </p:txBody>
      </p:sp>
      <p:sp>
        <p:nvSpPr>
          <p:cNvPr id="4" name="Объект 3"/>
          <p:cNvSpPr>
            <a:spLocks noGrp="1"/>
          </p:cNvSpPr>
          <p:nvPr>
            <p:ph sz="half" idx="2"/>
          </p:nvPr>
        </p:nvSpPr>
        <p:spPr>
          <a:xfrm>
            <a:off x="4975668" y="1689534"/>
            <a:ext cx="4184034" cy="3880773"/>
          </a:xfrm>
        </p:spPr>
        <p:txBody>
          <a:bodyPr>
            <a:noAutofit/>
          </a:bodyPr>
          <a:lstStyle/>
          <a:p>
            <a:pPr algn="just"/>
            <a:r>
              <a:rPr lang="ru-RU" sz="2800" b="1" i="1" dirty="0">
                <a:latin typeface="Times New Roman" panose="02020603050405020304" pitchFamily="18" charset="0"/>
                <a:cs typeface="Times New Roman" panose="02020603050405020304" pitchFamily="18" charset="0"/>
              </a:rPr>
              <a:t>Электронное обучение </a:t>
            </a:r>
            <a:r>
              <a:rPr lang="ru-RU" sz="2000" dirty="0">
                <a:latin typeface="Times New Roman" panose="02020603050405020304" pitchFamily="18" charset="0"/>
                <a:cs typeface="Times New Roman" panose="02020603050405020304" pitchFamily="18" charset="0"/>
              </a:rPr>
              <a:t>предполагает работу с информацией, которая содержится в базах данных, и использование информационных технологий для ее обработки и передачи между </a:t>
            </a:r>
            <a:r>
              <a:rPr lang="ru-RU" sz="2000" dirty="0" smtClean="0">
                <a:latin typeface="Times New Roman" panose="02020603050405020304" pitchFamily="18" charset="0"/>
                <a:cs typeface="Times New Roman" panose="02020603050405020304" pitchFamily="18" charset="0"/>
              </a:rPr>
              <a:t>учителем </a:t>
            </a:r>
            <a:r>
              <a:rPr lang="ru-RU" sz="2000" dirty="0">
                <a:latin typeface="Times New Roman" panose="02020603050405020304" pitchFamily="18" charset="0"/>
                <a:cs typeface="Times New Roman" panose="02020603050405020304" pitchFamily="18" charset="0"/>
              </a:rPr>
              <a:t>и учениками</a:t>
            </a:r>
            <a:r>
              <a:rPr lang="ru-RU" sz="2800" dirty="0">
                <a:latin typeface="Times New Roman" panose="02020603050405020304" pitchFamily="18" charset="0"/>
                <a:cs typeface="Times New Roman" panose="02020603050405020304" pitchFamily="18" charset="0"/>
              </a:rPr>
              <a:t> </a:t>
            </a:r>
            <a:endParaRPr lang="ru-RU" sz="2800" dirty="0" smtClean="0">
              <a:latin typeface="Times New Roman" panose="02020603050405020304" pitchFamily="18" charset="0"/>
              <a:cs typeface="Times New Roman" panose="02020603050405020304" pitchFamily="18" charset="0"/>
            </a:endParaRPr>
          </a:p>
          <a:p>
            <a:pPr marL="0" indent="0" algn="ctr">
              <a:buNone/>
            </a:pPr>
            <a:r>
              <a:rPr lang="ru-RU" sz="2800" dirty="0" smtClean="0">
                <a:latin typeface="Times New Roman" panose="02020603050405020304" pitchFamily="18" charset="0"/>
                <a:cs typeface="Times New Roman" panose="02020603050405020304" pitchFamily="18" charset="0"/>
              </a:rPr>
              <a:t>офлайн</a:t>
            </a:r>
            <a:endParaRPr lang="en-US" sz="2800" dirty="0" smtClean="0">
              <a:latin typeface="Times New Roman" panose="02020603050405020304" pitchFamily="18" charset="0"/>
              <a:cs typeface="Times New Roman" panose="02020603050405020304" pitchFamily="18" charset="0"/>
            </a:endParaRPr>
          </a:p>
          <a:p>
            <a:pPr marL="0" indent="0" algn="just">
              <a:buNone/>
            </a:pPr>
            <a:r>
              <a:rPr lang="ru-RU" sz="2800" dirty="0" smtClean="0">
                <a:latin typeface="Times New Roman" panose="02020603050405020304" pitchFamily="18" charset="0"/>
                <a:cs typeface="Times New Roman" panose="02020603050405020304" pitchFamily="18" charset="0"/>
              </a:rPr>
              <a:t>    </a:t>
            </a:r>
            <a:r>
              <a:rPr lang="ru-RU" sz="2800" i="1" dirty="0" smtClean="0">
                <a:latin typeface="Times New Roman" panose="02020603050405020304" pitchFamily="18" charset="0"/>
                <a:cs typeface="Times New Roman" panose="02020603050405020304" pitchFamily="18" charset="0"/>
              </a:rPr>
              <a:t>Электронная школа 2.0</a:t>
            </a:r>
            <a:endParaRPr lang="ru-RU" sz="2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64594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 xmlns:a16="http://schemas.microsoft.com/office/drawing/2014/main" id="{DB8E5F8C-4F53-4D68-9CA4-E53DA7C4A0E5}"/>
              </a:ext>
            </a:extLst>
          </p:cNvPr>
          <p:cNvPicPr>
            <a:picLocks noChangeAspect="1"/>
          </p:cNvPicPr>
          <p:nvPr/>
        </p:nvPicPr>
        <p:blipFill>
          <a:blip r:embed="rId2"/>
          <a:stretch>
            <a:fillRect/>
          </a:stretch>
        </p:blipFill>
        <p:spPr>
          <a:xfrm>
            <a:off x="392624" y="0"/>
            <a:ext cx="9464298" cy="6858000"/>
          </a:xfrm>
          <a:prstGeom prst="rect">
            <a:avLst/>
          </a:prstGeom>
        </p:spPr>
      </p:pic>
    </p:spTree>
    <p:extLst>
      <p:ext uri="{BB962C8B-B14F-4D97-AF65-F5344CB8AC3E}">
        <p14:creationId xmlns:p14="http://schemas.microsoft.com/office/powerpoint/2010/main" xmlns="" val="1422028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8837" y="461819"/>
            <a:ext cx="8596668" cy="1320800"/>
          </a:xfrm>
        </p:spPr>
        <p:txBody>
          <a:bodyPr/>
          <a:lstStyle/>
          <a:p>
            <a:r>
              <a:rPr lang="ru-RU" b="1" i="1" dirty="0" smtClean="0">
                <a:solidFill>
                  <a:srgbClr val="0070C0"/>
                </a:solidFill>
                <a:latin typeface="Times New Roman" panose="02020603050405020304" pitchFamily="18" charset="0"/>
              </a:rPr>
              <a:t>ДИСТАНТ</a:t>
            </a:r>
            <a:r>
              <a:rPr lang="en-US" b="1" i="1" dirty="0" smtClean="0">
                <a:solidFill>
                  <a:srgbClr val="0070C0"/>
                </a:solidFill>
                <a:latin typeface="Times New Roman" panose="02020603050405020304" pitchFamily="18" charset="0"/>
              </a:rPr>
              <a:t>       DISTANT</a:t>
            </a:r>
            <a:r>
              <a:rPr lang="ru-RU" b="1" i="1" dirty="0" smtClean="0">
                <a:solidFill>
                  <a:srgbClr val="0070C0"/>
                </a:solidFill>
                <a:latin typeface="Times New Roman" panose="02020603050405020304" pitchFamily="18" charset="0"/>
              </a:rPr>
              <a:t> </a:t>
            </a:r>
            <a:endParaRPr lang="ru-RU" dirty="0"/>
          </a:p>
        </p:txBody>
      </p:sp>
      <p:sp>
        <p:nvSpPr>
          <p:cNvPr id="6" name="Прямоугольник 5"/>
          <p:cNvSpPr/>
          <p:nvPr/>
        </p:nvSpPr>
        <p:spPr>
          <a:xfrm>
            <a:off x="618837" y="1122219"/>
            <a:ext cx="6439188" cy="4529958"/>
          </a:xfrm>
          <a:prstGeom prst="rect">
            <a:avLst/>
          </a:prstGeom>
        </p:spPr>
        <p:txBody>
          <a:bodyPr wrap="square">
            <a:spAutoFit/>
          </a:bodyPr>
          <a:lstStyle/>
          <a:p>
            <a:pPr indent="180340" algn="just">
              <a:lnSpc>
                <a:spcPct val="115000"/>
              </a:lnSpc>
              <a:spcAft>
                <a:spcPts val="0"/>
              </a:spcAft>
            </a:pPr>
            <a:r>
              <a:rPr lang="ru-RU" sz="28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Как учиться </a:t>
            </a:r>
            <a:r>
              <a:rPr lang="ru-RU" sz="2800" b="1" i="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дистанционно</a:t>
            </a:r>
            <a:r>
              <a:rPr lang="ru-RU" sz="28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450"/>
              </a:spcBef>
              <a:spcAft>
                <a:spcPts val="1500"/>
              </a:spcAft>
            </a:pP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Учитель объясняет материал (возможны как онлайн, так и офлайн трансляции), </a:t>
            </a:r>
            <a:r>
              <a:rPr lang="ru-RU"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ученик слушает</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выполняет задания, если возникают </a:t>
            </a:r>
            <a:r>
              <a:rPr lang="ru-RU"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вопросы </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он задает учителю. Кроме </a:t>
            </a:r>
            <a:r>
              <a:rPr lang="ru-RU"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этого, </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ребенку предлагается выполнить тесты, контрольные работы, прочие задания, которые позволят педагогу и родителям оценить степень усвоения знаний</a:t>
            </a:r>
            <a:endParaRPr lang="ru-RU"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361854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 xmlns:a16="http://schemas.microsoft.com/office/drawing/2014/main" id="{8CEEA771-2E2E-41AE-98BA-D3E1D664FF7A}"/>
              </a:ext>
            </a:extLst>
          </p:cNvPr>
          <p:cNvPicPr>
            <a:picLocks noChangeAspect="1"/>
          </p:cNvPicPr>
          <p:nvPr/>
        </p:nvPicPr>
        <p:blipFill>
          <a:blip r:embed="rId2"/>
          <a:stretch>
            <a:fillRect/>
          </a:stretch>
        </p:blipFill>
        <p:spPr>
          <a:xfrm>
            <a:off x="0" y="0"/>
            <a:ext cx="12191999" cy="6798080"/>
          </a:xfrm>
          <a:prstGeom prst="rect">
            <a:avLst/>
          </a:prstGeom>
        </p:spPr>
      </p:pic>
    </p:spTree>
    <p:extLst>
      <p:ext uri="{BB962C8B-B14F-4D97-AF65-F5344CB8AC3E}">
        <p14:creationId xmlns:p14="http://schemas.microsoft.com/office/powerpoint/2010/main" xmlns="" val="2859480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rgbClr val="0070C0"/>
                </a:solidFill>
                <a:latin typeface="Times New Roman" panose="02020603050405020304" pitchFamily="18" charset="0"/>
              </a:rPr>
              <a:t>ДИСТАНТ                             </a:t>
            </a:r>
            <a:r>
              <a:rPr lang="en-US" b="1" i="1" dirty="0" smtClean="0">
                <a:solidFill>
                  <a:srgbClr val="0070C0"/>
                </a:solidFill>
                <a:latin typeface="Times New Roman" panose="02020603050405020304" pitchFamily="18" charset="0"/>
              </a:rPr>
              <a:t>DISTANT</a:t>
            </a:r>
            <a:r>
              <a:rPr lang="ru-RU" b="1" i="1" dirty="0" smtClean="0">
                <a:solidFill>
                  <a:srgbClr val="0070C0"/>
                </a:solidFill>
                <a:latin typeface="Times New Roman" panose="02020603050405020304" pitchFamily="18" charset="0"/>
              </a:rPr>
              <a:t> </a:t>
            </a:r>
            <a:endParaRPr lang="ru-RU" dirty="0"/>
          </a:p>
        </p:txBody>
      </p:sp>
      <p:sp>
        <p:nvSpPr>
          <p:cNvPr id="3" name="Прямоугольник 2"/>
          <p:cNvSpPr/>
          <p:nvPr/>
        </p:nvSpPr>
        <p:spPr>
          <a:xfrm>
            <a:off x="603443" y="1463368"/>
            <a:ext cx="6096000" cy="4832092"/>
          </a:xfrm>
          <a:prstGeom prst="rect">
            <a:avLst/>
          </a:prstGeom>
        </p:spPr>
        <p:txBody>
          <a:bodyPr>
            <a:spAutoFit/>
          </a:bodyPr>
          <a:lstStyle/>
          <a:p>
            <a:r>
              <a:rPr lang="ru-RU" sz="2800" dirty="0">
                <a:solidFill>
                  <a:srgbClr val="0E1318"/>
                </a:solidFill>
                <a:latin typeface="Times New Roman" panose="02020603050405020304" pitchFamily="18" charset="0"/>
                <a:ea typeface="Calibri" panose="020F0502020204030204" pitchFamily="34" charset="0"/>
                <a:cs typeface="Times New Roman" panose="02020603050405020304" pitchFamily="18" charset="0"/>
              </a:rPr>
              <a:t>Каждый учитель для работы с классом выбирает </a:t>
            </a:r>
            <a:r>
              <a:rPr lang="ru-RU" sz="28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платформу</a:t>
            </a:r>
            <a:r>
              <a:rPr lang="ru-RU" sz="2800" dirty="0">
                <a:solidFill>
                  <a:srgbClr val="0E1318"/>
                </a:solidFill>
                <a:latin typeface="Times New Roman" panose="02020603050405020304" pitchFamily="18" charset="0"/>
                <a:ea typeface="Calibri" panose="020F0502020204030204" pitchFamily="34" charset="0"/>
                <a:cs typeface="Times New Roman" panose="02020603050405020304" pitchFamily="18" charset="0"/>
              </a:rPr>
              <a:t> из тех, </a:t>
            </a:r>
          </a:p>
          <a:p>
            <a:r>
              <a:rPr lang="ru-RU" sz="2800" dirty="0">
                <a:solidFill>
                  <a:srgbClr val="0E1318"/>
                </a:solidFill>
                <a:latin typeface="Times New Roman" panose="02020603050405020304" pitchFamily="18" charset="0"/>
                <a:ea typeface="Calibri" panose="020F0502020204030204" pitchFamily="34" charset="0"/>
                <a:cs typeface="Times New Roman" panose="02020603050405020304" pitchFamily="18" charset="0"/>
              </a:rPr>
              <a:t>которые </a:t>
            </a:r>
            <a:r>
              <a:rPr lang="ru-RU" sz="2800" dirty="0" smtClean="0">
                <a:solidFill>
                  <a:srgbClr val="0E1318"/>
                </a:solidFill>
                <a:latin typeface="Times New Roman" panose="02020603050405020304" pitchFamily="18" charset="0"/>
                <a:ea typeface="Calibri" panose="020F0502020204030204" pitchFamily="34" charset="0"/>
                <a:cs typeface="Times New Roman" panose="02020603050405020304" pitchFamily="18" charset="0"/>
              </a:rPr>
              <a:t>рекомендованы Министерством просвещения</a:t>
            </a:r>
            <a:r>
              <a:rPr lang="ru-RU" sz="2800" dirty="0">
                <a:solidFill>
                  <a:srgbClr val="0E1318"/>
                </a:solidFill>
                <a:latin typeface="Times New Roman" panose="02020603050405020304" pitchFamily="18" charset="0"/>
                <a:ea typeface="Calibri" panose="020F0502020204030204" pitchFamily="34" charset="0"/>
                <a:cs typeface="Times New Roman" panose="02020603050405020304" pitchFamily="18" charset="0"/>
              </a:rPr>
              <a:t> </a:t>
            </a:r>
          </a:p>
          <a:p>
            <a:r>
              <a:rPr lang="ru-RU" sz="2800" u="sng" dirty="0" err="1">
                <a:solidFill>
                  <a:srgbClr val="0E1318"/>
                </a:solidFill>
                <a:latin typeface="Times New Roman" panose="02020603050405020304" pitchFamily="18" charset="0"/>
                <a:ea typeface="Calibri" panose="020F0502020204030204" pitchFamily="34" charset="0"/>
                <a:cs typeface="Times New Roman" panose="02020603050405020304" pitchFamily="18" charset="0"/>
                <a:hlinkClick r:id="rId2"/>
              </a:rPr>
              <a:t>Учи.ру</a:t>
            </a:r>
            <a:endParaRPr lang="ru-RU" sz="2800" dirty="0">
              <a:solidFill>
                <a:srgbClr val="0E1318"/>
              </a:solidFill>
              <a:latin typeface="Times New Roman" panose="02020603050405020304" pitchFamily="18" charset="0"/>
              <a:ea typeface="Calibri" panose="020F0502020204030204" pitchFamily="34" charset="0"/>
              <a:cs typeface="Times New Roman" panose="02020603050405020304" pitchFamily="18" charset="0"/>
            </a:endParaRPr>
          </a:p>
          <a:p>
            <a:r>
              <a:rPr lang="ru-RU" sz="2800" dirty="0">
                <a:solidFill>
                  <a:srgbClr val="0E1318"/>
                </a:solidFill>
                <a:latin typeface="Times New Roman" panose="02020603050405020304" pitchFamily="18" charset="0"/>
                <a:ea typeface="Calibri" panose="020F0502020204030204" pitchFamily="34" charset="0"/>
                <a:cs typeface="Times New Roman" panose="02020603050405020304" pitchFamily="18" charset="0"/>
              </a:rPr>
              <a:t> </a:t>
            </a:r>
            <a:r>
              <a:rPr lang="ru-RU" sz="2800" u="sng" dirty="0" err="1">
                <a:solidFill>
                  <a:srgbClr val="0E1318"/>
                </a:solidFill>
                <a:latin typeface="Times New Roman" panose="02020603050405020304" pitchFamily="18" charset="0"/>
                <a:ea typeface="Calibri" panose="020F0502020204030204" pitchFamily="34" charset="0"/>
                <a:cs typeface="Times New Roman" panose="02020603050405020304" pitchFamily="18" charset="0"/>
                <a:hlinkClick r:id="rId3"/>
              </a:rPr>
              <a:t>Лекта</a:t>
            </a:r>
            <a:endParaRPr lang="ru-RU" sz="2800" dirty="0">
              <a:solidFill>
                <a:srgbClr val="0E1318"/>
              </a:solidFill>
              <a:latin typeface="Times New Roman" panose="02020603050405020304" pitchFamily="18" charset="0"/>
              <a:ea typeface="Calibri" panose="020F0502020204030204" pitchFamily="34" charset="0"/>
              <a:cs typeface="Times New Roman" panose="02020603050405020304" pitchFamily="18" charset="0"/>
            </a:endParaRPr>
          </a:p>
          <a:p>
            <a:r>
              <a:rPr lang="ru-RU" sz="2800" u="sng" dirty="0" err="1">
                <a:solidFill>
                  <a:srgbClr val="0E1318"/>
                </a:solidFill>
                <a:latin typeface="Times New Roman" panose="02020603050405020304" pitchFamily="18" charset="0"/>
                <a:ea typeface="Calibri" panose="020F0502020204030204" pitchFamily="34" charset="0"/>
                <a:cs typeface="Times New Roman" panose="02020603050405020304" pitchFamily="18" charset="0"/>
                <a:hlinkClick r:id="rId4"/>
              </a:rPr>
              <a:t>ЯКласс</a:t>
            </a:r>
            <a:r>
              <a:rPr lang="ru-RU" sz="2800" dirty="0">
                <a:solidFill>
                  <a:srgbClr val="0E1318"/>
                </a:solidFill>
                <a:latin typeface="Times New Roman" panose="02020603050405020304" pitchFamily="18" charset="0"/>
                <a:ea typeface="Calibri" panose="020F0502020204030204" pitchFamily="34" charset="0"/>
                <a:cs typeface="Times New Roman" panose="02020603050405020304" pitchFamily="18" charset="0"/>
              </a:rPr>
              <a:t>  </a:t>
            </a:r>
          </a:p>
          <a:p>
            <a:r>
              <a:rPr lang="ru-RU" sz="2800" u="sng" dirty="0" err="1">
                <a:solidFill>
                  <a:srgbClr val="0E1318"/>
                </a:solidFill>
                <a:latin typeface="Times New Roman" panose="02020603050405020304" pitchFamily="18" charset="0"/>
                <a:ea typeface="Calibri" panose="020F0502020204030204" pitchFamily="34" charset="0"/>
                <a:cs typeface="Times New Roman" panose="02020603050405020304" pitchFamily="18" charset="0"/>
                <a:hlinkClick r:id="rId5"/>
              </a:rPr>
              <a:t>Яндекс.Учебник</a:t>
            </a:r>
            <a:endParaRPr lang="ru-RU" sz="2800" dirty="0">
              <a:solidFill>
                <a:srgbClr val="0E1318"/>
              </a:solidFill>
              <a:latin typeface="Times New Roman" panose="02020603050405020304" pitchFamily="18" charset="0"/>
              <a:ea typeface="Calibri" panose="020F0502020204030204" pitchFamily="34" charset="0"/>
              <a:cs typeface="Times New Roman" panose="02020603050405020304" pitchFamily="18" charset="0"/>
            </a:endParaRPr>
          </a:p>
          <a:p>
            <a:r>
              <a:rPr lang="ru-RU" sz="2800" dirty="0">
                <a:solidFill>
                  <a:srgbClr val="0E1318"/>
                </a:solidFill>
                <a:latin typeface="Times New Roman" panose="02020603050405020304" pitchFamily="18" charset="0"/>
                <a:ea typeface="Calibri" panose="020F0502020204030204" pitchFamily="34" charset="0"/>
                <a:cs typeface="Times New Roman" panose="02020603050405020304" pitchFamily="18" charset="0"/>
              </a:rPr>
              <a:t> </a:t>
            </a:r>
            <a:r>
              <a:rPr lang="ru-RU" sz="2800" u="sng" dirty="0">
                <a:solidFill>
                  <a:srgbClr val="0E1318"/>
                </a:solidFill>
                <a:latin typeface="Times New Roman" panose="02020603050405020304" pitchFamily="18" charset="0"/>
                <a:ea typeface="Calibri" panose="020F0502020204030204" pitchFamily="34" charset="0"/>
                <a:cs typeface="Times New Roman" panose="02020603050405020304" pitchFamily="18" charset="0"/>
                <a:hlinkClick r:id="rId6"/>
              </a:rPr>
              <a:t>Российская Электронная школа</a:t>
            </a:r>
            <a:r>
              <a:rPr lang="ru-RU" sz="2800" dirty="0">
                <a:solidFill>
                  <a:srgbClr val="0E1318"/>
                </a:solidFill>
                <a:latin typeface="Times New Roman" panose="02020603050405020304" pitchFamily="18" charset="0"/>
                <a:ea typeface="Calibri" panose="020F0502020204030204" pitchFamily="34" charset="0"/>
                <a:cs typeface="Times New Roman" panose="02020603050405020304" pitchFamily="18" charset="0"/>
              </a:rPr>
              <a:t> </a:t>
            </a:r>
          </a:p>
          <a:p>
            <a:r>
              <a:rPr lang="ru-RU" sz="2800" dirty="0">
                <a:solidFill>
                  <a:srgbClr val="0E1318"/>
                </a:solidFill>
                <a:latin typeface="Times New Roman" panose="02020603050405020304" pitchFamily="18" charset="0"/>
                <a:cs typeface="Times New Roman" panose="02020603050405020304" pitchFamily="18" charset="0"/>
              </a:rPr>
              <a:t>ЭШ </a:t>
            </a:r>
            <a:r>
              <a:rPr lang="ru-RU" sz="2800" dirty="0" smtClean="0">
                <a:solidFill>
                  <a:srgbClr val="0E1318"/>
                </a:solidFill>
                <a:latin typeface="Times New Roman" panose="02020603050405020304" pitchFamily="18" charset="0"/>
                <a:cs typeface="Times New Roman" panose="02020603050405020304" pitchFamily="18" charset="0"/>
              </a:rPr>
              <a:t>2.0</a:t>
            </a:r>
          </a:p>
          <a:p>
            <a:r>
              <a:rPr lang="ru-RU" sz="2800" dirty="0">
                <a:solidFill>
                  <a:srgbClr val="0E1318"/>
                </a:solidFill>
                <a:latin typeface="Times New Roman" panose="02020603050405020304" pitchFamily="18" charset="0"/>
                <a:cs typeface="Times New Roman" panose="02020603050405020304" pitchFamily="18" charset="0"/>
              </a:rPr>
              <a:t>и</a:t>
            </a:r>
            <a:r>
              <a:rPr lang="ru-RU" sz="2800" dirty="0" smtClean="0">
                <a:solidFill>
                  <a:srgbClr val="0E1318"/>
                </a:solidFill>
                <a:latin typeface="Times New Roman" panose="02020603050405020304" pitchFamily="18" charset="0"/>
                <a:cs typeface="Times New Roman" panose="02020603050405020304" pitchFamily="18" charset="0"/>
              </a:rPr>
              <a:t> другие</a:t>
            </a:r>
            <a:endParaRPr lang="ru-RU" sz="2800"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 xmlns:a16="http://schemas.microsoft.com/office/drawing/2014/main" id="{C9F8DAF2-FDD4-4FA8-A4C4-5A53AEEB7B5F}"/>
              </a:ext>
            </a:extLst>
          </p:cNvPr>
          <p:cNvPicPr>
            <a:picLocks noChangeAspect="1"/>
          </p:cNvPicPr>
          <p:nvPr/>
        </p:nvPicPr>
        <p:blipFill>
          <a:blip r:embed="rId7"/>
          <a:stretch>
            <a:fillRect/>
          </a:stretch>
        </p:blipFill>
        <p:spPr>
          <a:xfrm>
            <a:off x="6530128" y="2619367"/>
            <a:ext cx="5248585" cy="3629033"/>
          </a:xfrm>
          <a:prstGeom prst="rect">
            <a:avLst/>
          </a:prstGeom>
        </p:spPr>
      </p:pic>
    </p:spTree>
    <p:extLst>
      <p:ext uri="{BB962C8B-B14F-4D97-AF65-F5344CB8AC3E}">
        <p14:creationId xmlns:p14="http://schemas.microsoft.com/office/powerpoint/2010/main" xmlns="" val="3443645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rgbClr val="0070C0"/>
                </a:solidFill>
                <a:latin typeface="Times New Roman" panose="02020603050405020304" pitchFamily="18" charset="0"/>
              </a:rPr>
              <a:t>ДИСТАНТ</a:t>
            </a:r>
            <a:r>
              <a:rPr lang="en-US" b="1" i="1" dirty="0" smtClean="0">
                <a:solidFill>
                  <a:srgbClr val="0070C0"/>
                </a:solidFill>
                <a:latin typeface="Times New Roman" panose="02020603050405020304" pitchFamily="18" charset="0"/>
              </a:rPr>
              <a:t> </a:t>
            </a:r>
            <a:r>
              <a:rPr lang="ru-RU" b="1" i="1" dirty="0" smtClean="0">
                <a:solidFill>
                  <a:srgbClr val="0070C0"/>
                </a:solidFill>
                <a:latin typeface="Times New Roman" panose="02020603050405020304" pitchFamily="18" charset="0"/>
              </a:rPr>
              <a:t>                              </a:t>
            </a:r>
            <a:r>
              <a:rPr lang="en-US" b="1" i="1" dirty="0" smtClean="0">
                <a:solidFill>
                  <a:srgbClr val="0070C0"/>
                </a:solidFill>
                <a:latin typeface="Times New Roman" panose="02020603050405020304" pitchFamily="18" charset="0"/>
              </a:rPr>
              <a:t>DISTANT</a:t>
            </a:r>
            <a:endParaRPr lang="ru-RU" dirty="0"/>
          </a:p>
        </p:txBody>
      </p:sp>
      <p:sp>
        <p:nvSpPr>
          <p:cNvPr id="3" name="Объект 2"/>
          <p:cNvSpPr>
            <a:spLocks noGrp="1"/>
          </p:cNvSpPr>
          <p:nvPr>
            <p:ph idx="1"/>
          </p:nvPr>
        </p:nvSpPr>
        <p:spPr>
          <a:xfrm>
            <a:off x="509032" y="1488613"/>
            <a:ext cx="7467671" cy="3880773"/>
          </a:xfrm>
        </p:spPr>
        <p:txBody>
          <a:bodyPr>
            <a:noAutofit/>
          </a:bodyPr>
          <a:lstStyle/>
          <a:p>
            <a:r>
              <a:rPr lang="ru-RU" sz="2000" dirty="0">
                <a:latin typeface="Times New Roman" panose="02020603050405020304" pitchFamily="18" charset="0"/>
                <a:cs typeface="Times New Roman" panose="02020603050405020304" pitchFamily="18" charset="0"/>
              </a:rPr>
              <a:t>В </a:t>
            </a:r>
            <a:r>
              <a:rPr lang="ru-RU" sz="2000" dirty="0" smtClean="0">
                <a:latin typeface="Times New Roman" panose="02020603050405020304" pitchFamily="18" charset="0"/>
                <a:cs typeface="Times New Roman" panose="02020603050405020304" pitchFamily="18" charset="0"/>
              </a:rPr>
              <a:t>«Электронной </a:t>
            </a:r>
            <a:r>
              <a:rPr lang="ru-RU" sz="2000" dirty="0">
                <a:latin typeface="Times New Roman" panose="02020603050405020304" pitchFamily="18" charset="0"/>
                <a:cs typeface="Times New Roman" panose="02020603050405020304" pitchFamily="18" charset="0"/>
              </a:rPr>
              <a:t>школе </a:t>
            </a:r>
            <a:r>
              <a:rPr lang="ru-RU" sz="2000" dirty="0" smtClean="0">
                <a:latin typeface="Times New Roman" panose="02020603050405020304" pitchFamily="18" charset="0"/>
                <a:cs typeface="Times New Roman" panose="02020603050405020304" pitchFamily="18" charset="0"/>
              </a:rPr>
              <a:t>2.0» </a:t>
            </a:r>
            <a:r>
              <a:rPr lang="ru-RU" sz="2000" dirty="0">
                <a:latin typeface="Times New Roman" panose="02020603050405020304" pitchFamily="18" charset="0"/>
                <a:cs typeface="Times New Roman" panose="02020603050405020304" pitchFamily="18" charset="0"/>
              </a:rPr>
              <a:t>учителя имеют возможность выкладывать видеофрагменты, презентации, задания по технологии, изобразительному искусству, физической культуре, музыке и др. предметам. </a:t>
            </a:r>
          </a:p>
          <a:p>
            <a:r>
              <a:rPr lang="ru-RU" sz="2000" dirty="0">
                <a:latin typeface="Times New Roman" panose="02020603050405020304" pitchFamily="18" charset="0"/>
                <a:cs typeface="Times New Roman" panose="02020603050405020304" pitchFamily="18" charset="0"/>
              </a:rPr>
              <a:t>Учащиеся выполняют задания в удобное для них время, высылают учителю, получают оценку. </a:t>
            </a:r>
          </a:p>
          <a:p>
            <a:r>
              <a:rPr lang="ru-RU" sz="2000" dirty="0">
                <a:latin typeface="Times New Roman" panose="02020603050405020304" pitchFamily="18" charset="0"/>
                <a:cs typeface="Times New Roman" panose="02020603050405020304" pitchFamily="18" charset="0"/>
              </a:rPr>
              <a:t>Сканы лучших работ (рисунков, поделок, плакатов по физической </a:t>
            </a:r>
            <a:r>
              <a:rPr lang="ru-RU" sz="2000" dirty="0" smtClean="0">
                <a:latin typeface="Times New Roman" panose="02020603050405020304" pitchFamily="18" charset="0"/>
                <a:cs typeface="Times New Roman" panose="02020603050405020304" pitchFamily="18" charset="0"/>
              </a:rPr>
              <a:t>культуре, например на </a:t>
            </a:r>
            <a:r>
              <a:rPr lang="ru-RU" sz="2000" dirty="0">
                <a:latin typeface="Times New Roman" panose="02020603050405020304" pitchFamily="18" charset="0"/>
                <a:cs typeface="Times New Roman" panose="02020603050405020304" pitchFamily="18" charset="0"/>
              </a:rPr>
              <a:t>тренировку разных групп мышц), видеозаписи проведенной утренней зарядки и т.д.) учитель </a:t>
            </a:r>
            <a:r>
              <a:rPr lang="ru-RU" sz="2000" dirty="0" smtClean="0">
                <a:latin typeface="Times New Roman" panose="02020603050405020304" pitchFamily="18" charset="0"/>
                <a:cs typeface="Times New Roman" panose="02020603050405020304" pitchFamily="18" charset="0"/>
              </a:rPr>
              <a:t>с согласия ученика может </a:t>
            </a:r>
            <a:r>
              <a:rPr lang="ru-RU" sz="2000" dirty="0">
                <a:latin typeface="Times New Roman" panose="02020603050405020304" pitchFamily="18" charset="0"/>
                <a:cs typeface="Times New Roman" panose="02020603050405020304" pitchFamily="18" charset="0"/>
              </a:rPr>
              <a:t>выложить на электронные ресурсы лицея (сайт, </a:t>
            </a:r>
            <a:r>
              <a:rPr lang="ru-RU" sz="2000" dirty="0" err="1">
                <a:latin typeface="Times New Roman" panose="02020603050405020304" pitchFamily="18" charset="0"/>
                <a:cs typeface="Times New Roman" panose="02020603050405020304" pitchFamily="18" charset="0"/>
              </a:rPr>
              <a:t>И</a:t>
            </a:r>
            <a:r>
              <a:rPr lang="ru-RU" sz="2000" dirty="0" err="1" smtClean="0">
                <a:latin typeface="Times New Roman" panose="02020603050405020304" pitchFamily="18" charset="0"/>
                <a:cs typeface="Times New Roman" panose="02020603050405020304" pitchFamily="18" charset="0"/>
              </a:rPr>
              <a:t>нстаграм</a:t>
            </a:r>
            <a:r>
              <a:rPr lang="ru-RU" sz="2000" dirty="0">
                <a:latin typeface="Times New Roman" panose="02020603050405020304" pitchFamily="18" charset="0"/>
                <a:cs typeface="Times New Roman" panose="02020603050405020304" pitchFamily="18" charset="0"/>
              </a:rPr>
              <a:t>)</a:t>
            </a:r>
          </a:p>
        </p:txBody>
      </p:sp>
      <p:pic>
        <p:nvPicPr>
          <p:cNvPr id="4" name="Рисунок 3">
            <a:extLst>
              <a:ext uri="{FF2B5EF4-FFF2-40B4-BE49-F238E27FC236}">
                <a16:creationId xmlns="" xmlns:a16="http://schemas.microsoft.com/office/drawing/2014/main" id="{1A1CC30F-89E3-4F5F-BE93-69DF6E8D44CC}"/>
              </a:ext>
            </a:extLst>
          </p:cNvPr>
          <p:cNvPicPr>
            <a:picLocks noChangeAspect="1"/>
          </p:cNvPicPr>
          <p:nvPr/>
        </p:nvPicPr>
        <p:blipFill>
          <a:blip r:embed="rId2"/>
          <a:stretch>
            <a:fillRect/>
          </a:stretch>
        </p:blipFill>
        <p:spPr>
          <a:xfrm>
            <a:off x="8316455" y="1270000"/>
            <a:ext cx="3537963" cy="2703163"/>
          </a:xfrm>
          <a:prstGeom prst="rect">
            <a:avLst/>
          </a:prstGeom>
        </p:spPr>
      </p:pic>
    </p:spTree>
    <p:extLst>
      <p:ext uri="{BB962C8B-B14F-4D97-AF65-F5344CB8AC3E}">
        <p14:creationId xmlns:p14="http://schemas.microsoft.com/office/powerpoint/2010/main" xmlns="" val="3276898536"/>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296</TotalTime>
  <Words>890</Words>
  <Application>Microsoft Office PowerPoint</Application>
  <PresentationFormat>Произвольный</PresentationFormat>
  <Paragraphs>85</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Аспект</vt:lpstr>
      <vt:lpstr>Дистанционное обучение в МБОУ «СОШ №8»</vt:lpstr>
      <vt:lpstr>ДИСТАНТ                                   DISTANT  Дистанционное обучение  — взаимодействие учителя и учащихся между собой на расстоянии, отражающее все присущие учебному процессу компоненты (цели, содержание, методы, организационные формы, средства обучения) и реализуемое специфичными средствами Интернет-технологий или другими средствами, предусматривающими интерактивность   </vt:lpstr>
      <vt:lpstr>Слайд 3</vt:lpstr>
      <vt:lpstr>ДИСТАНТ                        DISTANT </vt:lpstr>
      <vt:lpstr>Слайд 5</vt:lpstr>
      <vt:lpstr>ДИСТАНТ       DISTANT </vt:lpstr>
      <vt:lpstr>Слайд 7</vt:lpstr>
      <vt:lpstr>ДИСТАНТ                             DISTANT </vt:lpstr>
      <vt:lpstr>ДИСТАНТ                               DISTANT</vt:lpstr>
      <vt:lpstr>ДИСТАНТ                                   DISTANT</vt:lpstr>
      <vt:lpstr>ДИСТАНТ                                   DISTANT</vt:lpstr>
      <vt:lpstr>ДИСТАНТ                                  DISTANT              </vt:lpstr>
      <vt:lpstr>ДИСТАНТ                                DISTANT </vt:lpstr>
      <vt:lpstr>ДИСТАНТ                                    DISTANT </vt:lpstr>
      <vt:lpstr>ДИСТАНТ                                    DISTANT</vt:lpstr>
      <vt:lpstr>ДИСТАНТ                                    DISTANT </vt:lpstr>
      <vt:lpstr>ДИСТАНТ                                   DISTANT </vt:lpstr>
      <vt:lpstr>ДИСТАНТ                                   DISTANT </vt:lpstr>
      <vt:lpstr>Слайд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Дистанционное обучение</dc:title>
  <dc:creator>Пользователь</dc:creator>
  <cp:lastModifiedBy>Директор</cp:lastModifiedBy>
  <cp:revision>101</cp:revision>
  <dcterms:created xsi:type="dcterms:W3CDTF">2020-04-02T03:36:10Z</dcterms:created>
  <dcterms:modified xsi:type="dcterms:W3CDTF">2020-04-06T04:58:49Z</dcterms:modified>
</cp:coreProperties>
</file>