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1" r:id="rId3"/>
    <p:sldId id="310" r:id="rId4"/>
    <p:sldId id="305" r:id="rId5"/>
    <p:sldId id="302" r:id="rId6"/>
    <p:sldId id="312" r:id="rId7"/>
    <p:sldId id="315" r:id="rId8"/>
    <p:sldId id="316" r:id="rId9"/>
    <p:sldId id="317" r:id="rId10"/>
    <p:sldId id="318" r:id="rId11"/>
    <p:sldId id="319" r:id="rId12"/>
    <p:sldId id="323" r:id="rId13"/>
    <p:sldId id="324" r:id="rId14"/>
    <p:sldId id="320" r:id="rId15"/>
    <p:sldId id="321" r:id="rId16"/>
    <p:sldId id="327" r:id="rId17"/>
    <p:sldId id="322" r:id="rId18"/>
    <p:sldId id="328" r:id="rId19"/>
    <p:sldId id="325" r:id="rId20"/>
    <p:sldId id="326" r:id="rId21"/>
    <p:sldId id="330" r:id="rId22"/>
    <p:sldId id="329" r:id="rId23"/>
    <p:sldId id="298" r:id="rId24"/>
  </p:sldIdLst>
  <p:sldSz cx="9144000" cy="5143500" type="screen16x9"/>
  <p:notesSz cx="9906000" cy="67945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Lato Black" panose="020B0604020202020204" charset="0"/>
      <p:bold r:id="rId34"/>
      <p:boldItalic r:id="rId35"/>
    </p:embeddedFont>
    <p:embeddedFont>
      <p:font typeface="Lato Medium" panose="020B0604020202020204" charset="0"/>
      <p:regular r:id="rId36"/>
      <p:italic r:id="rId37"/>
    </p:embeddedFont>
    <p:embeddedFont>
      <p:font typeface="Arial Black" panose="020B0A0402010202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40CbN65ykqViAK595xyzMwX+8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AA6"/>
    <a:srgbClr val="E03B57"/>
    <a:srgbClr val="F5F9FD"/>
    <a:srgbClr val="F3F8FB"/>
    <a:srgbClr val="FB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82827F-FDA6-45E9-9279-D3C8BD33B0CD}">
  <a:tblStyle styleId="{8782827F-FDA6-45E9-9279-D3C8BD33B0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F99A5A-3823-4B6E-A456-CD9DE01AC49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9FF02E-27C6-4414-A91A-2B7692C5F31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6" autoAdjust="0"/>
    <p:restoredTop sz="93307" autoAdjust="0"/>
  </p:normalViewPr>
  <p:slideViewPr>
    <p:cSldViewPr snapToGrid="0">
      <p:cViewPr varScale="1">
        <p:scale>
          <a:sx n="98" d="100"/>
          <a:sy n="98" d="100"/>
        </p:scale>
        <p:origin x="572" y="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2237002511419"/>
          <c:y val="3.8691501606929794E-2"/>
          <c:w val="0.66173031505258595"/>
          <c:h val="0.9226169967861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Зачислено</c:v>
                </c:pt>
              </c:strCache>
            </c:strRef>
          </c:tx>
          <c:spPr>
            <a:solidFill>
              <a:srgbClr val="065AA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E03B57"/>
                    </a:solidFill>
                    <a:latin typeface="Lato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TypeScript</c:v>
                </c:pt>
                <c:pt idx="1">
                  <c:v>Lua</c:v>
                </c:pt>
                <c:pt idx="2">
                  <c:v>Scratch</c:v>
                </c:pt>
                <c:pt idx="3">
                  <c:v>Java</c:v>
                </c:pt>
                <c:pt idx="4">
                  <c:v>C++</c:v>
                </c:pt>
                <c:pt idx="5">
                  <c:v>Unity</c:v>
                </c:pt>
                <c:pt idx="6">
                  <c:v>SQL</c:v>
                </c:pt>
                <c:pt idx="7">
                  <c:v>PHP</c:v>
                </c:pt>
                <c:pt idx="8">
                  <c:v>1C</c:v>
                </c:pt>
                <c:pt idx="9">
                  <c:v>CSS</c:v>
                </c:pt>
                <c:pt idx="10">
                  <c:v>HTML</c:v>
                </c:pt>
                <c:pt idx="11">
                  <c:v>JavaScript</c:v>
                </c:pt>
                <c:pt idx="12">
                  <c:v>C#</c:v>
                </c:pt>
                <c:pt idx="13">
                  <c:v>Python 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253</c:v>
                </c:pt>
                <c:pt idx="1">
                  <c:v>915</c:v>
                </c:pt>
                <c:pt idx="2">
                  <c:v>1284</c:v>
                </c:pt>
                <c:pt idx="3">
                  <c:v>4351</c:v>
                </c:pt>
                <c:pt idx="4">
                  <c:v>5806</c:v>
                </c:pt>
                <c:pt idx="5">
                  <c:v>6040</c:v>
                </c:pt>
                <c:pt idx="6">
                  <c:v>7513</c:v>
                </c:pt>
                <c:pt idx="7">
                  <c:v>7875</c:v>
                </c:pt>
                <c:pt idx="8">
                  <c:v>7954</c:v>
                </c:pt>
                <c:pt idx="9">
                  <c:v>10667</c:v>
                </c:pt>
                <c:pt idx="10">
                  <c:v>11317</c:v>
                </c:pt>
                <c:pt idx="11">
                  <c:v>14020</c:v>
                </c:pt>
                <c:pt idx="12">
                  <c:v>15611</c:v>
                </c:pt>
                <c:pt idx="13">
                  <c:v>62007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F6-4893-8FE9-E0D503B37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1387903"/>
        <c:axId val="861401215"/>
      </c:barChart>
      <c:catAx>
        <c:axId val="861387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Lato" panose="020B0604020202020204" charset="0"/>
                <a:ea typeface="+mn-ea"/>
                <a:cs typeface="+mn-cs"/>
              </a:defRPr>
            </a:pPr>
            <a:endParaRPr lang="ru-RU"/>
          </a:p>
        </c:txPr>
        <c:crossAx val="861401215"/>
        <c:crosses val="autoZero"/>
        <c:auto val="1"/>
        <c:lblAlgn val="ctr"/>
        <c:lblOffset val="100"/>
        <c:noMultiLvlLbl val="0"/>
      </c:catAx>
      <c:valAx>
        <c:axId val="8614012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2237002511419"/>
          <c:y val="3.8691501606929794E-2"/>
          <c:w val="0.66173031505258595"/>
          <c:h val="0.9226169967861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Зачислено</c:v>
                </c:pt>
              </c:strCache>
            </c:strRef>
          </c:tx>
          <c:spPr>
            <a:solidFill>
              <a:srgbClr val="065AA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E03B57"/>
                    </a:solidFill>
                    <a:latin typeface="Lato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Введение в базы данных SQL</c:v>
                </c:pt>
                <c:pt idx="1">
                  <c:v>Криптографические алгоритмы</c:v>
                </c:pt>
                <c:pt idx="2">
                  <c:v>Telegram-боты</c:v>
                </c:pt>
                <c:pt idx="3">
                  <c:v>Мобильная разработка</c:v>
                </c:pt>
                <c:pt idx="4">
                  <c:v>Анализ данных: ИИ, ML, нейросети</c:v>
                </c:pt>
                <c:pt idx="5">
                  <c:v>1C разработчик </c:v>
                </c:pt>
                <c:pt idx="6">
                  <c:v>Веб-разработка </c:v>
                </c:pt>
                <c:pt idx="7">
                  <c:v>Разработка игр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380</c:v>
                </c:pt>
                <c:pt idx="1">
                  <c:v>1123</c:v>
                </c:pt>
                <c:pt idx="2">
                  <c:v>2726</c:v>
                </c:pt>
                <c:pt idx="3">
                  <c:v>4380</c:v>
                </c:pt>
                <c:pt idx="4">
                  <c:v>7151</c:v>
                </c:pt>
                <c:pt idx="5">
                  <c:v>7954</c:v>
                </c:pt>
                <c:pt idx="6">
                  <c:v>12997</c:v>
                </c:pt>
                <c:pt idx="7">
                  <c:v>32209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2-4E86-B7A9-8823D7C20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1387903"/>
        <c:axId val="861401215"/>
      </c:barChart>
      <c:catAx>
        <c:axId val="861387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Lato" panose="020B0604020202020204" charset="0"/>
                <a:ea typeface="+mn-ea"/>
                <a:cs typeface="+mn-cs"/>
              </a:defRPr>
            </a:pPr>
            <a:endParaRPr lang="ru-RU"/>
          </a:p>
        </c:txPr>
        <c:crossAx val="861401215"/>
        <c:crosses val="autoZero"/>
        <c:auto val="1"/>
        <c:lblAlgn val="ctr"/>
        <c:lblOffset val="100"/>
        <c:noMultiLvlLbl val="0"/>
      </c:catAx>
      <c:valAx>
        <c:axId val="8614012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739005235431923"/>
          <c:y val="4.8127309307609334E-2"/>
          <c:w val="0.32305265053356508"/>
          <c:h val="0.924371306029588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Зачислено</c:v>
                </c:pt>
              </c:strCache>
            </c:strRef>
          </c:tx>
          <c:spPr>
            <a:solidFill>
              <a:srgbClr val="065AA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3.43766790774600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4A-4868-92A4-7FE0F6B39CB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DC3C5A"/>
                    </a:solidFill>
                    <a:latin typeface="Lato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Разработка 2D-игр на Python</c:v>
                </c:pt>
                <c:pt idx="1">
                  <c:v>Программирование на языке Python. Базовый уровень</c:v>
                </c:pt>
                <c:pt idx="2">
                  <c:v>Разработка на Python</c:v>
                </c:pt>
                <c:pt idx="3">
                  <c:v>Игры на Python — от идеи до продвижения</c:v>
                </c:pt>
                <c:pt idx="4">
                  <c:v>Курс по программированию с нуля MAXIMUM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4228</c:v>
                </c:pt>
                <c:pt idx="1">
                  <c:v>5757</c:v>
                </c:pt>
                <c:pt idx="2">
                  <c:v>6000</c:v>
                </c:pt>
                <c:pt idx="3">
                  <c:v>7616</c:v>
                </c:pt>
                <c:pt idx="4">
                  <c:v>11589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A-4868-92A4-7FE0F6B39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4"/>
        <c:axId val="533223312"/>
        <c:axId val="533210832"/>
      </c:barChart>
      <c:catAx>
        <c:axId val="53322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Lato" panose="020B0604020202020204" charset="0"/>
                <a:ea typeface="+mn-ea"/>
                <a:cs typeface="+mn-cs"/>
              </a:defRPr>
            </a:pPr>
            <a:endParaRPr lang="ru-RU"/>
          </a:p>
        </c:txPr>
        <c:crossAx val="533210832"/>
        <c:crosses val="autoZero"/>
        <c:auto val="1"/>
        <c:lblAlgn val="ctr"/>
        <c:lblOffset val="100"/>
        <c:noMultiLvlLbl val="0"/>
      </c:catAx>
      <c:valAx>
        <c:axId val="533210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322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11681" y="1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87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96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650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26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7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79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98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579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430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34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1555750"/>
            <a:ext cx="7467600" cy="4202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1202685" y="5987230"/>
            <a:ext cx="9621484" cy="490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910" tIns="75935" rIns="151910" bIns="7593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6813131" y="11820845"/>
            <a:ext cx="5211637" cy="62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910" tIns="75935" rIns="151910" bIns="75935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086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88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363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7" name="Google Shape;4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90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993785" y="3267802"/>
            <a:ext cx="7950282" cy="2674609"/>
          </a:xfrm>
          <a:prstGeom prst="rect">
            <a:avLst/>
          </a:prstGeom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49313"/>
            <a:ext cx="4073525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79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40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41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8" name="Google Shape;2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0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03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990600" y="3269329"/>
            <a:ext cx="7924800" cy="267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7" name="Google Shape;327;p8:notes"/>
          <p:cNvSpPr txBox="1">
            <a:spLocks noGrp="1"/>
          </p:cNvSpPr>
          <p:nvPr>
            <p:ph type="sldNum" idx="12"/>
          </p:nvPr>
        </p:nvSpPr>
        <p:spPr>
          <a:xfrm>
            <a:off x="5611681" y="6454776"/>
            <a:ext cx="42926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858" tIns="53414" rIns="106858" bIns="5341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29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1068751">
              <a:defRPr/>
            </a:pPr>
            <a:fld id="{00000000-1234-1234-1234-123412341234}" type="slidenum">
              <a:rPr lang="ru-RU">
                <a:latin typeface="Calibri"/>
                <a:ea typeface="Calibri"/>
                <a:cs typeface="Calibri"/>
                <a:sym typeface="Calibri"/>
              </a:rPr>
              <a:pPr algn="r" defTabSz="1068751">
                <a:defRPr/>
              </a:pPr>
              <a:t>9</a:t>
            </a:fld>
            <a:endParaRPr lang="ru-RU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20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9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BDAA3-E47E-1961-1D40-0A54C2B93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LV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088EBA-6DEF-A720-0353-DB978BF62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LV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2F0B6-2CED-E273-536A-4B184284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LV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C8EE1-FFBE-3100-0DC4-D7DF0747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V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4134DE-B500-EDA7-6E5E-D43C511C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A51-5432-F84E-B2CC-9FA9C579BAC0}" type="slidenum">
              <a:rPr lang="ru-LV" smtClean="0"/>
              <a:t>‹#›</a:t>
            </a:fld>
            <a:endParaRPr lang="ru-LV"/>
          </a:p>
        </p:txBody>
      </p:sp>
    </p:spTree>
    <p:extLst>
      <p:ext uri="{BB962C8B-B14F-4D97-AF65-F5344CB8AC3E}">
        <p14:creationId xmlns:p14="http://schemas.microsoft.com/office/powerpoint/2010/main" val="17930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ctrTitle"/>
          </p:nvPr>
        </p:nvSpPr>
        <p:spPr>
          <a:xfrm>
            <a:off x="3310762" y="1789302"/>
            <a:ext cx="2522474" cy="34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Black"/>
              <a:buNone/>
              <a:defRPr sz="2100" b="0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hyperlink" Target="https://www.gosuslugi.ru/futureco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hart" Target="../charts/chart3.xml"/><Relationship Id="rId1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chart" Target="../charts/chart2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;p1">
            <a:extLst>
              <a:ext uri="{FF2B5EF4-FFF2-40B4-BE49-F238E27FC236}">
                <a16:creationId xmlns:a16="http://schemas.microsoft.com/office/drawing/2014/main" id="{079E2A33-2425-4A53-A8F4-9F909F247AA5}"/>
              </a:ext>
            </a:extLst>
          </p:cNvPr>
          <p:cNvSpPr txBox="1"/>
          <p:nvPr/>
        </p:nvSpPr>
        <p:spPr>
          <a:xfrm>
            <a:off x="304800" y="2956004"/>
            <a:ext cx="3982387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Демидова Елена Анатольевна</a:t>
            </a:r>
          </a:p>
          <a:p>
            <a:pPr lvl="0"/>
            <a:endParaRPr lang="ru-RU" sz="11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ru-RU" sz="11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Директор Департамента реализации федерального проекта «Развитие кадрового потенциала ИТ-отрасли» проектного офиса АНО «Университет 2035»</a:t>
            </a:r>
            <a:endParaRPr sz="8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Google Shape;10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679" y="1655787"/>
            <a:ext cx="2985782" cy="143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6;p1"/>
          <p:cNvSpPr txBox="1"/>
          <p:nvPr/>
        </p:nvSpPr>
        <p:spPr>
          <a:xfrm>
            <a:off x="304800" y="4476750"/>
            <a:ext cx="44958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13.02.2023</a:t>
            </a:r>
            <a:endParaRPr sz="105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01;p1"/>
          <p:cNvSpPr txBox="1"/>
          <p:nvPr/>
        </p:nvSpPr>
        <p:spPr>
          <a:xfrm>
            <a:off x="304799" y="1655787"/>
            <a:ext cx="47697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О реализации федерального проекта «Код будущее», в том числе </a:t>
            </a:r>
            <a:br>
              <a:rPr lang="ru-RU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-RU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на территории Белгородской области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04800" y="240391"/>
            <a:ext cx="3454347" cy="461665"/>
            <a:chOff x="5562600" y="214758"/>
            <a:chExt cx="3454347" cy="461665"/>
          </a:xfrm>
        </p:grpSpPr>
        <p:pic>
          <p:nvPicPr>
            <p:cNvPr id="18" name="Google Shape;102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62600" y="254868"/>
              <a:ext cx="778603" cy="381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6761158" y="214758"/>
              <a:ext cx="22557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федеральный оператор проекта «Код будущего»</a:t>
              </a:r>
              <a:endParaRPr lang="ru-RU" sz="1200" dirty="0">
                <a:solidFill>
                  <a:schemeClr val="lt1"/>
                </a:solidFill>
                <a:latin typeface="Lato"/>
                <a:ea typeface="Lato"/>
                <a:cs typeface="Lato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663490" y="222138"/>
              <a:ext cx="0" cy="446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400733-071E-F9AD-FB2B-B42BA1AA4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214" y="280501"/>
            <a:ext cx="1536415" cy="321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37;p3"/>
          <p:cNvSpPr txBox="1"/>
          <p:nvPr/>
        </p:nvSpPr>
        <p:spPr>
          <a:xfrm>
            <a:off x="181707" y="70869"/>
            <a:ext cx="2409093" cy="162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ru-RU"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Как подать заявление родителю на портале Госуслуг (ЕПГУ)</a:t>
            </a:r>
            <a:endParaRPr sz="2100" b="1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6098" y="3656112"/>
            <a:ext cx="7972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Подтвердить учетную запись можно в МФЦ или мобильный банк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Заявления подаются на портале Госуслуг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Зайдите на сайт 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  <a:hlinkClick r:id="rId7"/>
              </a:rPr>
              <a:t>https://www.gosuslugi.ru/futurecode</a:t>
            </a:r>
            <a:endParaRPr kumimoji="0" lang="ru-RU" sz="12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lvl="0"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Войдите в свой аккаунт на Госуслугах</a:t>
            </a:r>
          </a:p>
        </p:txBody>
      </p:sp>
      <p:sp>
        <p:nvSpPr>
          <p:cNvPr id="46" name="Google Shape;275;p7"/>
          <p:cNvSpPr/>
          <p:nvPr/>
        </p:nvSpPr>
        <p:spPr>
          <a:xfrm>
            <a:off x="173400" y="3737744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solidFill>
                  <a:srgbClr val="065AA6"/>
                </a:solidFill>
                <a:effectLst/>
                <a:uLnTx/>
                <a:uFillTx/>
                <a:latin typeface="Lato"/>
                <a:cs typeface="Lato"/>
                <a:sym typeface="Lato"/>
              </a:rPr>
              <a:t>1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511290" y="4767263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10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CCAB94-1330-4147-9E42-2E381E51CC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9" b="58712"/>
          <a:stretch/>
        </p:blipFill>
        <p:spPr>
          <a:xfrm>
            <a:off x="2819400" y="102393"/>
            <a:ext cx="6217238" cy="31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861445" y="715665"/>
            <a:ext cx="2914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Перейдите к каталогу программ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Для выбора программы используйте фильтры: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Офлайн/Онлайн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Регион (для офлайн программ)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Организация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Язык программирования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Уровень</a:t>
            </a:r>
          </a:p>
        </p:txBody>
      </p:sp>
      <p:sp>
        <p:nvSpPr>
          <p:cNvPr id="15" name="Google Shape;275;p7"/>
          <p:cNvSpPr/>
          <p:nvPr/>
        </p:nvSpPr>
        <p:spPr>
          <a:xfrm>
            <a:off x="335020" y="674211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2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396" y="764249"/>
            <a:ext cx="5285764" cy="165715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61445" y="3122654"/>
            <a:ext cx="2914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Для офлайн</a:t>
            </a:r>
            <a:r>
              <a:rPr kumimoji="0" lang="ru-RU" sz="12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программ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baseline="0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Используйте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карту для выбора площадки обучения в вашем городе</a:t>
            </a: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Google Shape;275;p7"/>
          <p:cNvSpPr/>
          <p:nvPr/>
        </p:nvSpPr>
        <p:spPr>
          <a:xfrm>
            <a:off x="335020" y="3159572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3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96" y="2719288"/>
            <a:ext cx="5277330" cy="2128289"/>
          </a:xfrm>
          <a:prstGeom prst="rect">
            <a:avLst/>
          </a:prstGeom>
        </p:spPr>
      </p:pic>
      <p:pic>
        <p:nvPicPr>
          <p:cNvPr id="21" name="Google Shape;14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11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8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61445" y="715665"/>
            <a:ext cx="2914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Перейдите к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выбранной программе</a:t>
            </a: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Google Shape;275;p7"/>
          <p:cNvSpPr/>
          <p:nvPr/>
        </p:nvSpPr>
        <p:spPr>
          <a:xfrm>
            <a:off x="335020" y="674211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4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1445" y="2277214"/>
            <a:ext cx="2914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Для офлайн</a:t>
            </a:r>
            <a:r>
              <a:rPr kumimoji="0" lang="ru-RU" sz="12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программ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: чтобы изменить площадку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обучения нажмите «Изменить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» над кнопкой «Записаться», выберите новую площадку и нажмите «Подтвердить»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u="sng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Для онлайн программ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выбирать площадку не нужно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Нажмите кнопку «Записаться»</a:t>
            </a:r>
          </a:p>
        </p:txBody>
      </p:sp>
      <p:sp>
        <p:nvSpPr>
          <p:cNvPr id="16" name="Google Shape;275;p7"/>
          <p:cNvSpPr/>
          <p:nvPr/>
        </p:nvSpPr>
        <p:spPr>
          <a:xfrm>
            <a:off x="335020" y="2314132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5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421" y="48803"/>
            <a:ext cx="5129058" cy="2754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l="72599" t="37152"/>
          <a:stretch/>
        </p:blipFill>
        <p:spPr>
          <a:xfrm>
            <a:off x="6476980" y="2664789"/>
            <a:ext cx="2332000" cy="23763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12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952139" y="265145"/>
            <a:ext cx="1455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Выберите роль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«Родитель» для заполнения заявления</a:t>
            </a: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Google Shape;275;p7"/>
          <p:cNvSpPr/>
          <p:nvPr/>
        </p:nvSpPr>
        <p:spPr>
          <a:xfrm>
            <a:off x="395708" y="292814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6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446" y="3192036"/>
            <a:ext cx="1662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Укажите, исполнилось ли ребенку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14 лет</a:t>
            </a:r>
          </a:p>
        </p:txBody>
      </p:sp>
      <p:sp>
        <p:nvSpPr>
          <p:cNvPr id="12" name="Google Shape;275;p7"/>
          <p:cNvSpPr/>
          <p:nvPr/>
        </p:nvSpPr>
        <p:spPr>
          <a:xfrm>
            <a:off x="335019" y="3228953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7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174" y="143220"/>
            <a:ext cx="4684583" cy="3634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455" y="2962960"/>
            <a:ext cx="3844604" cy="20397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13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4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61445" y="715665"/>
            <a:ext cx="2914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Подготовьте необходимые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документы для подачи заявления: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Данные свидетельства о рождении ребенка, рожденного на территории иностранного государства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СНИЛС ребенка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Справка об обучении в школе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Уникальный адрес электронной почты ребенка для тестирования и обучения</a:t>
            </a:r>
          </a:p>
        </p:txBody>
      </p:sp>
      <p:sp>
        <p:nvSpPr>
          <p:cNvPr id="10" name="Google Shape;275;p7"/>
          <p:cNvSpPr/>
          <p:nvPr/>
        </p:nvSpPr>
        <p:spPr>
          <a:xfrm>
            <a:off x="340526" y="752582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8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5654" y="331598"/>
            <a:ext cx="3836647" cy="457467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14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27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45" y="102393"/>
            <a:ext cx="3327870" cy="2024040"/>
          </a:xfrm>
          <a:prstGeom prst="rect">
            <a:avLst/>
          </a:prstGeom>
        </p:spPr>
      </p:pic>
      <p:pic>
        <p:nvPicPr>
          <p:cNvPr id="329" name="Google Shape;32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88873" y="1416705"/>
            <a:ext cx="2038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Проверьте ваши данные: паспорт, телефон и электронную почту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вашу почту и в ваш личный кабинет будут приходить статусы по заявлению</a:t>
            </a:r>
          </a:p>
        </p:txBody>
      </p:sp>
      <p:sp>
        <p:nvSpPr>
          <p:cNvPr id="10" name="Google Shape;275;p7"/>
          <p:cNvSpPr/>
          <p:nvPr/>
        </p:nvSpPr>
        <p:spPr>
          <a:xfrm>
            <a:off x="320532" y="752582"/>
            <a:ext cx="400781" cy="38782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9</a:t>
            </a:r>
            <a:endParaRPr kumimoji="0" sz="12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402402"/>
            <a:ext cx="3405945" cy="4496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9545" y="2415993"/>
            <a:ext cx="3458870" cy="22452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15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0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29568" y="1421574"/>
            <a:ext cx="1767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Выберите ребенка из личного кабинета или введите с нуля </a:t>
            </a:r>
          </a:p>
        </p:txBody>
      </p:sp>
      <p:sp>
        <p:nvSpPr>
          <p:cNvPr id="12" name="Google Shape;275;p7"/>
          <p:cNvSpPr/>
          <p:nvPr/>
        </p:nvSpPr>
        <p:spPr>
          <a:xfrm>
            <a:off x="306044" y="682772"/>
            <a:ext cx="429757" cy="41586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10</a:t>
            </a:r>
            <a:endParaRPr kumimoji="0" sz="8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669771"/>
            <a:ext cx="3760730" cy="2149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079" y="198120"/>
            <a:ext cx="3199555" cy="431244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16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61445" y="1813799"/>
            <a:ext cx="2914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Укажите СНИЛС ребенка</a:t>
            </a: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Google Shape;275;p7"/>
          <p:cNvSpPr/>
          <p:nvPr/>
        </p:nvSpPr>
        <p:spPr>
          <a:xfrm>
            <a:off x="306044" y="1744365"/>
            <a:ext cx="429757" cy="41586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11</a:t>
            </a:r>
            <a:endParaRPr kumimoji="0" sz="8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385" y="1122589"/>
            <a:ext cx="4988763" cy="314009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17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861445" y="858411"/>
            <a:ext cx="30220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Укажите, где зарегистрировано рождение ребенка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Если ребенок рожден на территории иностранного государства – приложите иностранное свидетельство о рождении</a:t>
            </a:r>
          </a:p>
        </p:txBody>
      </p:sp>
      <p:sp>
        <p:nvSpPr>
          <p:cNvPr id="12" name="Google Shape;275;p7"/>
          <p:cNvSpPr/>
          <p:nvPr/>
        </p:nvSpPr>
        <p:spPr>
          <a:xfrm>
            <a:off x="306044" y="871412"/>
            <a:ext cx="429757" cy="41586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12</a:t>
            </a:r>
            <a:endParaRPr kumimoji="0" sz="8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6041" y="321790"/>
            <a:ext cx="3492059" cy="2009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040" y="2356521"/>
            <a:ext cx="3492059" cy="26845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18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0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61445" y="692766"/>
            <a:ext cx="2914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Загрузите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справку об обучении ребенка</a:t>
            </a: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445" y="2792276"/>
            <a:ext cx="3494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Укажите адрес электронной почты ребенка для тестирования и обучения: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Е-</a:t>
            </a:r>
            <a:r>
              <a:rPr lang="ru-RU" sz="1200" b="1" dirty="0" err="1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mail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ребенка будет использоваться как учетная запись при обучении ребенка</a:t>
            </a:r>
          </a:p>
          <a:p>
            <a:pPr lvl="0"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Должен отличаться от e-</a:t>
            </a:r>
            <a:r>
              <a:rPr lang="ru-RU" sz="1200" b="1" dirty="0" err="1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mail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родителя</a:t>
            </a:r>
          </a:p>
          <a:p>
            <a:pPr lvl="0"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Если у вас несколько детей, для каждого нужно указывать уникальный e-</a:t>
            </a:r>
            <a:r>
              <a:rPr lang="ru-RU" sz="1200" b="1" dirty="0" err="1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mail</a:t>
            </a: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Нажмите «Отправить анкету»</a:t>
            </a:r>
          </a:p>
        </p:txBody>
      </p:sp>
      <p:sp>
        <p:nvSpPr>
          <p:cNvPr id="12" name="Google Shape;275;p7"/>
          <p:cNvSpPr/>
          <p:nvPr/>
        </p:nvSpPr>
        <p:spPr>
          <a:xfrm>
            <a:off x="306044" y="2805277"/>
            <a:ext cx="429757" cy="41586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14</a:t>
            </a:r>
            <a:endParaRPr kumimoji="0" sz="8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Google Shape;275;p7"/>
          <p:cNvSpPr/>
          <p:nvPr/>
        </p:nvSpPr>
        <p:spPr>
          <a:xfrm>
            <a:off x="306044" y="715665"/>
            <a:ext cx="429757" cy="41586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noProof="0" dirty="0">
                <a:solidFill>
                  <a:srgbClr val="065AA6"/>
                </a:solidFill>
                <a:latin typeface="Lato"/>
                <a:cs typeface="Lato"/>
                <a:sym typeface="Lato"/>
              </a:rPr>
              <a:t>13</a:t>
            </a:r>
            <a:endParaRPr kumimoji="0" sz="8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778" y="83762"/>
            <a:ext cx="2809829" cy="2608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8778" y="2792276"/>
            <a:ext cx="2833600" cy="21845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19</a:t>
            </a:fld>
            <a:endParaRPr lang="ru-RU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5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28;p5">
            <a:extLst>
              <a:ext uri="{FF2B5EF4-FFF2-40B4-BE49-F238E27FC236}">
                <a16:creationId xmlns:a16="http://schemas.microsoft.com/office/drawing/2014/main" id="{C6F76246-6CC4-4249-9877-D075B0D768C2}"/>
              </a:ext>
            </a:extLst>
          </p:cNvPr>
          <p:cNvSpPr/>
          <p:nvPr/>
        </p:nvSpPr>
        <p:spPr>
          <a:xfrm>
            <a:off x="369047" y="1396379"/>
            <a:ext cx="8467951" cy="1484325"/>
          </a:xfrm>
          <a:prstGeom prst="roundRect">
            <a:avLst>
              <a:gd name="adj" fmla="val 8055"/>
            </a:avLst>
          </a:prstGeom>
          <a:gradFill>
            <a:gsLst>
              <a:gs pos="0">
                <a:srgbClr val="065AA6"/>
              </a:gs>
              <a:gs pos="100000">
                <a:srgbClr val="DC3C59"/>
              </a:gs>
            </a:gsLst>
            <a:lin ang="0" scaled="0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E13A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2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8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4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5117813" y="3148985"/>
            <a:ext cx="1744671" cy="1480765"/>
            <a:chOff x="5219933" y="3148985"/>
            <a:chExt cx="1744671" cy="1480765"/>
          </a:xfrm>
        </p:grpSpPr>
        <p:sp>
          <p:nvSpPr>
            <p:cNvPr id="143" name="Google Shape;143;p3"/>
            <p:cNvSpPr/>
            <p:nvPr/>
          </p:nvSpPr>
          <p:spPr>
            <a:xfrm>
              <a:off x="5219933" y="3148985"/>
              <a:ext cx="1744671" cy="1480765"/>
            </a:xfrm>
            <a:prstGeom prst="roundRect">
              <a:avLst>
                <a:gd name="adj" fmla="val 6587"/>
              </a:avLst>
            </a:prstGeom>
            <a:solidFill>
              <a:schemeClr val="lt1"/>
            </a:solidFill>
            <a:ln w="12700" cap="flat" cmpd="sng">
              <a:solidFill>
                <a:srgbClr val="DC3C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27000" rIns="54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1"/>
                <a:buFont typeface="Arial"/>
                <a:buNone/>
              </a:pPr>
              <a:endParaRPr sz="381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317667" y="3283863"/>
              <a:ext cx="109978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ЧЕМУ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ОБУЧАЮТ?</a:t>
              </a:r>
              <a:endParaRPr dirty="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383777" y="3776237"/>
              <a:ext cx="1502314" cy="648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Современным языкам программирования:</a:t>
              </a:r>
              <a:r>
                <a:rPr lang="ru-RU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Python, Java, C++, C#, PHP и другим</a:t>
              </a:r>
              <a:endParaRPr dirty="0"/>
            </a:p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48" name="Google Shape;148;p3" descr="C:\Users\Олеся\Downloads\premium-icon-digital-3051943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96356" y="3308238"/>
              <a:ext cx="382137" cy="382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2802965" y="3148985"/>
            <a:ext cx="2079826" cy="1480765"/>
            <a:chOff x="2932688" y="3148985"/>
            <a:chExt cx="2079826" cy="1480765"/>
          </a:xfrm>
        </p:grpSpPr>
        <p:sp>
          <p:nvSpPr>
            <p:cNvPr id="145" name="Google Shape;145;p3"/>
            <p:cNvSpPr/>
            <p:nvPr/>
          </p:nvSpPr>
          <p:spPr>
            <a:xfrm>
              <a:off x="2932688" y="3148985"/>
              <a:ext cx="2079826" cy="1480765"/>
            </a:xfrm>
            <a:prstGeom prst="roundRect">
              <a:avLst>
                <a:gd name="adj" fmla="val 6587"/>
              </a:avLst>
            </a:prstGeom>
            <a:solidFill>
              <a:schemeClr val="lt1"/>
            </a:solidFill>
            <a:ln w="12700" cap="flat" cmpd="sng">
              <a:solidFill>
                <a:srgbClr val="DC3C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27000" rIns="54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1"/>
                <a:buFont typeface="Arial"/>
                <a:buNone/>
              </a:pPr>
              <a:endParaRPr sz="381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051536" y="3368501"/>
              <a:ext cx="1457994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КТО ОБУЧАЕТ?</a:t>
              </a:r>
              <a:endParaRPr dirty="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130116" y="3715670"/>
              <a:ext cx="1795365" cy="32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Лидеры ИТ-отрасли</a:t>
              </a:r>
              <a:endParaRPr dirty="0"/>
            </a:p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Крупнейшие вузы</a:t>
              </a:r>
              <a:endParaRPr dirty="0"/>
            </a:p>
          </p:txBody>
        </p:sp>
        <p:pic>
          <p:nvPicPr>
            <p:cNvPr id="153" name="Google Shape;153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67676" y="3289447"/>
              <a:ext cx="419719" cy="419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376248" y="3148985"/>
            <a:ext cx="2191695" cy="1480765"/>
            <a:chOff x="446144" y="3148985"/>
            <a:chExt cx="2191695" cy="1480765"/>
          </a:xfrm>
        </p:grpSpPr>
        <p:sp>
          <p:nvSpPr>
            <p:cNvPr id="144" name="Google Shape;144;p3"/>
            <p:cNvSpPr/>
            <p:nvPr/>
          </p:nvSpPr>
          <p:spPr>
            <a:xfrm>
              <a:off x="446144" y="3148985"/>
              <a:ext cx="2191695" cy="1480765"/>
            </a:xfrm>
            <a:prstGeom prst="roundRect">
              <a:avLst>
                <a:gd name="adj" fmla="val 6587"/>
              </a:avLst>
            </a:prstGeom>
            <a:solidFill>
              <a:schemeClr val="lt1"/>
            </a:solidFill>
            <a:ln w="12700" cap="flat" cmpd="sng">
              <a:solidFill>
                <a:srgbClr val="DC3C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27000" rIns="54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1"/>
                <a:buFont typeface="Arial"/>
                <a:buNone/>
              </a:pPr>
              <a:endParaRPr sz="381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535034" y="3714750"/>
              <a:ext cx="2047931" cy="810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Граждане Российской Федерации, осваивающие образовательные программы основного общего и среднего общего образования </a:t>
              </a:r>
            </a:p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8–11-х классов </a:t>
              </a:r>
              <a:endParaRPr dirty="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35034" y="3414668"/>
              <a:ext cx="1469087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КТО ОБУЧАЕТСЯ?</a:t>
              </a:r>
              <a:endParaRPr dirty="0"/>
            </a:p>
          </p:txBody>
        </p:sp>
        <p:pic>
          <p:nvPicPr>
            <p:cNvPr id="154" name="Google Shape;154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71886" y="3305765"/>
              <a:ext cx="402357" cy="4023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3"/>
          <p:cNvGrpSpPr/>
          <p:nvPr/>
        </p:nvGrpSpPr>
        <p:grpSpPr>
          <a:xfrm>
            <a:off x="6336144" y="1779256"/>
            <a:ext cx="2275626" cy="631825"/>
            <a:chOff x="6459342" y="1488874"/>
            <a:chExt cx="2275626" cy="631825"/>
          </a:xfrm>
        </p:grpSpPr>
        <p:sp>
          <p:nvSpPr>
            <p:cNvPr id="156" name="Google Shape;156;p3"/>
            <p:cNvSpPr txBox="1"/>
            <p:nvPr/>
          </p:nvSpPr>
          <p:spPr>
            <a:xfrm>
              <a:off x="6459342" y="1552153"/>
              <a:ext cx="803910" cy="505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 b="1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100%</a:t>
              </a:r>
              <a:endParaRPr sz="2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2700" marR="0" lvl="0" indent="0" algn="r" rtl="0">
                <a:spcBef>
                  <a:spcPts val="25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бесплатно</a:t>
              </a:r>
              <a:endParaRPr sz="1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383357" y="1488874"/>
              <a:ext cx="0" cy="631825"/>
            </a:xfrm>
            <a:custGeom>
              <a:avLst/>
              <a:gdLst/>
              <a:ahLst/>
              <a:cxnLst/>
              <a:rect l="l" t="t" r="r" b="b"/>
              <a:pathLst>
                <a:path w="120000" h="631825" extrusionOk="0">
                  <a:moveTo>
                    <a:pt x="0" y="0"/>
                  </a:moveTo>
                  <a:lnTo>
                    <a:pt x="0" y="63157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7583724" y="1584213"/>
              <a:ext cx="1151244" cy="441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обучение финансируется </a:t>
              </a:r>
              <a:endParaRPr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государством</a:t>
              </a:r>
              <a:endParaRPr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518439" y="1748130"/>
            <a:ext cx="2406190" cy="785023"/>
            <a:chOff x="598875" y="1457255"/>
            <a:chExt cx="2304084" cy="785023"/>
          </a:xfrm>
        </p:grpSpPr>
        <p:sp>
          <p:nvSpPr>
            <p:cNvPr id="160" name="Google Shape;160;p3"/>
            <p:cNvSpPr txBox="1"/>
            <p:nvPr/>
          </p:nvSpPr>
          <p:spPr>
            <a:xfrm>
              <a:off x="2038560" y="1586346"/>
              <a:ext cx="864399" cy="453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приступили </a:t>
              </a:r>
              <a:endParaRPr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к обучению </a:t>
              </a:r>
              <a:endParaRPr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в 2022 году</a:t>
              </a:r>
              <a:endParaRPr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598875" y="1457255"/>
              <a:ext cx="1127760" cy="785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622300" marR="0" lvl="0" indent="0" algn="r" rtl="0">
                <a:lnSpc>
                  <a:spcPct val="11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более</a:t>
              </a:r>
              <a:endParaRPr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12700" marR="0" lvl="0" indent="0" algn="r" rtl="0">
                <a:lnSpc>
                  <a:spcPct val="1361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 b="1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130 000</a:t>
              </a:r>
              <a:endParaRPr sz="2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253365" marR="0" lvl="0" indent="0" algn="r" rtl="0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школьников</a:t>
              </a:r>
              <a:endParaRPr sz="1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872457" y="1488874"/>
              <a:ext cx="0" cy="631825"/>
            </a:xfrm>
            <a:custGeom>
              <a:avLst/>
              <a:gdLst/>
              <a:ahLst/>
              <a:cxnLst/>
              <a:rect l="l" t="t" r="r" b="b"/>
              <a:pathLst>
                <a:path w="120000" h="631825" extrusionOk="0">
                  <a:moveTo>
                    <a:pt x="0" y="0"/>
                  </a:moveTo>
                  <a:lnTo>
                    <a:pt x="0" y="63157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3"/>
          <p:cNvSpPr/>
          <p:nvPr/>
        </p:nvSpPr>
        <p:spPr>
          <a:xfrm>
            <a:off x="376248" y="777489"/>
            <a:ext cx="8460751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У талантливых школьников 8–11 классов появится возможность пройти дополнительный двухлетний курс обучения современным языкам программирования, предусмотренный федеральным проектом «Развитие кадрового потенциала ИТ-отрасли»</a:t>
            </a:r>
            <a:endParaRPr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097507" y="3148985"/>
            <a:ext cx="1704388" cy="1480766"/>
            <a:chOff x="7132610" y="3148985"/>
            <a:chExt cx="1704388" cy="1480766"/>
          </a:xfrm>
        </p:grpSpPr>
        <p:sp>
          <p:nvSpPr>
            <p:cNvPr id="136" name="Google Shape;136;p3"/>
            <p:cNvSpPr/>
            <p:nvPr/>
          </p:nvSpPr>
          <p:spPr>
            <a:xfrm>
              <a:off x="7132610" y="3148985"/>
              <a:ext cx="1704388" cy="1480766"/>
            </a:xfrm>
            <a:prstGeom prst="roundRect">
              <a:avLst>
                <a:gd name="adj" fmla="val 6587"/>
              </a:avLst>
            </a:prstGeom>
            <a:solidFill>
              <a:schemeClr val="lt1"/>
            </a:solidFill>
            <a:ln w="12700" cap="flat" cmpd="sng">
              <a:solidFill>
                <a:srgbClr val="DC3C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27000" rIns="54000" bIns="27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1"/>
                <a:buFont typeface="Arial"/>
                <a:buNone/>
              </a:pPr>
              <a:endParaRPr sz="381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194617" y="3283863"/>
              <a:ext cx="123502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ОПЕРАТОР</a:t>
              </a:r>
              <a:b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ПРОЕКТА</a:t>
              </a:r>
              <a:endParaRPr dirty="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296454" y="3776236"/>
              <a:ext cx="1423666" cy="162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АНО «Университет 2035»</a:t>
              </a:r>
              <a:endParaRPr dirty="0"/>
            </a:p>
          </p:txBody>
        </p:sp>
        <p:pic>
          <p:nvPicPr>
            <p:cNvPr id="166" name="Google Shape;166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134793" y="3284425"/>
              <a:ext cx="589699" cy="345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Google Shape;137;p3"/>
          <p:cNvSpPr txBox="1"/>
          <p:nvPr/>
        </p:nvSpPr>
        <p:spPr>
          <a:xfrm>
            <a:off x="354125" y="273844"/>
            <a:ext cx="8161225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Ключевые условия проекта</a:t>
            </a:r>
            <a:endParaRPr sz="2100" b="1" dirty="0">
              <a:solidFill>
                <a:schemeClr val="bg2">
                  <a:lumMod val="50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" name="Google Shape;142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40612" y="273844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61;p3"/>
          <p:cNvSpPr txBox="1"/>
          <p:nvPr/>
        </p:nvSpPr>
        <p:spPr>
          <a:xfrm>
            <a:off x="3061941" y="1716019"/>
            <a:ext cx="1177737" cy="7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22300" marR="0" lvl="0" indent="0" algn="r" rtl="0">
              <a:lnSpc>
                <a:spcPct val="11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не менее</a:t>
            </a:r>
            <a:endParaRPr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" marR="0" lvl="0" indent="0" algn="r" rtl="0">
              <a:lnSpc>
                <a:spcPct val="1361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-US" sz="2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40</a:t>
            </a:r>
            <a:r>
              <a:rPr lang="ru-RU" sz="2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000</a:t>
            </a:r>
            <a:endParaRPr sz="21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53365" marR="0" lvl="0" indent="0" algn="r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школьников</a:t>
            </a:r>
            <a:endParaRPr sz="11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" name="Google Shape;160;p3"/>
          <p:cNvSpPr txBox="1"/>
          <p:nvPr/>
        </p:nvSpPr>
        <p:spPr>
          <a:xfrm>
            <a:off x="4629797" y="1890556"/>
            <a:ext cx="902705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приступят </a:t>
            </a:r>
            <a:endParaRPr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 обучению </a:t>
            </a:r>
            <a:endParaRPr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в 202</a:t>
            </a:r>
            <a:r>
              <a:rPr lang="en-US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ru-RU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году</a:t>
            </a:r>
            <a:endParaRPr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162;p3"/>
          <p:cNvSpPr/>
          <p:nvPr/>
        </p:nvSpPr>
        <p:spPr>
          <a:xfrm>
            <a:off x="4434737" y="1811367"/>
            <a:ext cx="0" cy="631825"/>
          </a:xfrm>
          <a:custGeom>
            <a:avLst/>
            <a:gdLst/>
            <a:ahLst/>
            <a:cxnLst/>
            <a:rect l="l" t="t" r="r" b="b"/>
            <a:pathLst>
              <a:path w="120000" h="631825" extrusionOk="0">
                <a:moveTo>
                  <a:pt x="0" y="0"/>
                </a:moveTo>
                <a:lnTo>
                  <a:pt x="0" y="63157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6C6BEA51-5432-F84E-B2CC-9FA9C579BAC0}" type="slidenum">
              <a:rPr lang="ru-LV" smtClean="0">
                <a:latin typeface="Lato" panose="020F0502020204030203" pitchFamily="34" charset="0"/>
                <a:cs typeface="Lato" panose="020F0502020204030203" pitchFamily="34" charset="0"/>
              </a:rPr>
              <a:t>2</a:t>
            </a:fld>
            <a:endParaRPr lang="ru-LV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3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763" y="82753"/>
            <a:ext cx="3805381" cy="1471727"/>
          </a:xfrm>
          <a:prstGeom prst="rect">
            <a:avLst/>
          </a:prstGeom>
        </p:spPr>
      </p:pic>
      <p:pic>
        <p:nvPicPr>
          <p:cNvPr id="329" name="Google Shape;32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61445" y="692766"/>
            <a:ext cx="2914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Заявление отправлено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Результаты придут на электронную почту и в личный кабинет на </a:t>
            </a:r>
            <a:r>
              <a:rPr lang="ru-RU" sz="1200" b="1" dirty="0" err="1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Госуслугах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заявителя, то есть родителя</a:t>
            </a:r>
          </a:p>
        </p:txBody>
      </p:sp>
      <p:sp>
        <p:nvSpPr>
          <p:cNvPr id="13" name="Google Shape;275;p7"/>
          <p:cNvSpPr/>
          <p:nvPr/>
        </p:nvSpPr>
        <p:spPr>
          <a:xfrm>
            <a:off x="306044" y="715665"/>
            <a:ext cx="429757" cy="41586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noProof="0" dirty="0" smtClean="0">
                <a:solidFill>
                  <a:srgbClr val="065AA6"/>
                </a:solidFill>
                <a:latin typeface="Lato"/>
                <a:cs typeface="Lato"/>
                <a:sym typeface="Lato"/>
              </a:rPr>
              <a:t>15</a:t>
            </a:r>
            <a:endParaRPr kumimoji="0" sz="8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1160" y="1443329"/>
            <a:ext cx="3788084" cy="36472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20</a:t>
            </a:fld>
            <a:endParaRPr lang="ru-RU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25666" y="1496920"/>
            <a:ext cx="726439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Сроки прохождения ребенком вступительного испытания – </a:t>
            </a:r>
            <a:r>
              <a:rPr lang="ru-RU" sz="20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5 рабочих дней </a:t>
            </a: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 момента направления ссылки </a:t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sz="1200" b="1" dirty="0" smtClean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адрес </a:t>
            </a:r>
            <a:r>
              <a:rPr lang="ru-RU" sz="18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электронной почты 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ребенка, </a:t>
            </a:r>
            <a:r>
              <a:rPr lang="ru-RU" sz="20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указанный в заявлении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придет письмо от </a:t>
            </a:r>
            <a:r>
              <a:rPr lang="ru-RU" sz="18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no-reply@leader-id.ru</a:t>
            </a: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с инструкцией и ссылкой на вступительное </a:t>
            </a: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испытание</a:t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endParaRPr lang="ru-RU" sz="1200" b="1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Google Shape;275;p7"/>
          <p:cNvSpPr/>
          <p:nvPr/>
        </p:nvSpPr>
        <p:spPr>
          <a:xfrm>
            <a:off x="306044" y="715665"/>
            <a:ext cx="429757" cy="415869"/>
          </a:xfrm>
          <a:prstGeom prst="ellipse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noProof="0" dirty="0" smtClean="0">
                <a:solidFill>
                  <a:srgbClr val="065AA6"/>
                </a:solidFill>
                <a:latin typeface="Lato"/>
                <a:cs typeface="Lato"/>
                <a:sym typeface="Lato"/>
              </a:rPr>
              <a:t>16</a:t>
            </a:r>
            <a:endParaRPr kumimoji="0" sz="800" b="0" i="0" u="none" strike="noStrike" kern="0" cap="none" spc="0" normalizeH="0" baseline="0" noProof="0" dirty="0">
              <a:solidFill>
                <a:srgbClr val="065AA6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21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6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D16E5-573E-4E5C-8431-1E20811B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733AF-87C1-4584-8826-B495D7AFF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248A8D-7D64-4C80-AF78-2D74DFB441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2420A-74B0-4371-A821-0A70363D2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1"/>
          <a:stretch/>
        </p:blipFill>
        <p:spPr>
          <a:xfrm>
            <a:off x="34166" y="102392"/>
            <a:ext cx="9075668" cy="5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3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0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679" y="1655787"/>
            <a:ext cx="2985782" cy="1436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1;p1"/>
          <p:cNvSpPr txBox="1"/>
          <p:nvPr/>
        </p:nvSpPr>
        <p:spPr>
          <a:xfrm>
            <a:off x="275699" y="2024723"/>
            <a:ext cx="44057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2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Спасибо за внимание!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04800" y="240391"/>
            <a:ext cx="3454347" cy="461665"/>
            <a:chOff x="5562600" y="214758"/>
            <a:chExt cx="3454347" cy="461665"/>
          </a:xfrm>
        </p:grpSpPr>
        <p:pic>
          <p:nvPicPr>
            <p:cNvPr id="22" name="Google Shape;102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62600" y="254868"/>
              <a:ext cx="778603" cy="381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Прямоугольник 22"/>
            <p:cNvSpPr/>
            <p:nvPr/>
          </p:nvSpPr>
          <p:spPr>
            <a:xfrm>
              <a:off x="6761158" y="214758"/>
              <a:ext cx="22557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федеральный оператор проекта «Код будущего»</a:t>
              </a:r>
              <a:endParaRPr lang="ru-RU" sz="1200" dirty="0">
                <a:solidFill>
                  <a:schemeClr val="lt1"/>
                </a:solidFill>
                <a:latin typeface="Lato"/>
                <a:ea typeface="Lato"/>
                <a:cs typeface="Lato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663490" y="222138"/>
              <a:ext cx="0" cy="4469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B400733-071E-F9AD-FB2B-B42BA1AA4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214" y="280501"/>
            <a:ext cx="1536415" cy="321842"/>
          </a:xfrm>
          <a:prstGeom prst="rect">
            <a:avLst/>
          </a:prstGeom>
        </p:spPr>
      </p:pic>
      <p:sp>
        <p:nvSpPr>
          <p:cNvPr id="28" name="Google Shape;93;p1"/>
          <p:cNvSpPr txBox="1"/>
          <p:nvPr/>
        </p:nvSpPr>
        <p:spPr>
          <a:xfrm>
            <a:off x="304800" y="4182499"/>
            <a:ext cx="1579841" cy="34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6933" lvl="0">
              <a:defRPr/>
            </a:pPr>
            <a:r>
              <a:rPr lang="ru-RU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Телефон горячей линии</a:t>
            </a:r>
          </a:p>
          <a:p>
            <a:pPr marL="16933" lvl="0">
              <a:defRPr/>
            </a:pPr>
            <a:r>
              <a:rPr lang="ru-RU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8 800 505 30 35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24235" y="4129175"/>
            <a:ext cx="0" cy="446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93;p1"/>
          <p:cNvSpPr txBox="1"/>
          <p:nvPr/>
        </p:nvSpPr>
        <p:spPr>
          <a:xfrm>
            <a:off x="2363829" y="4182499"/>
            <a:ext cx="1779792" cy="34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6933" lvl="0">
              <a:defRPr/>
            </a:pPr>
            <a:r>
              <a:rPr lang="ru-RU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Электронная почта</a:t>
            </a:r>
          </a:p>
          <a:p>
            <a:pPr marL="16933" lvl="0">
              <a:defRPr/>
            </a:pPr>
            <a:r>
              <a:rPr lang="en-US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futurecode@2035.university</a:t>
            </a:r>
          </a:p>
        </p:txBody>
      </p:sp>
      <p:sp>
        <p:nvSpPr>
          <p:cNvPr id="35" name="Google Shape;93;p1"/>
          <p:cNvSpPr txBox="1"/>
          <p:nvPr/>
        </p:nvSpPr>
        <p:spPr>
          <a:xfrm>
            <a:off x="7469810" y="4182499"/>
            <a:ext cx="1054091" cy="34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6933" lvl="0">
              <a:defRPr/>
            </a:pPr>
            <a:r>
              <a:rPr lang="ru-RU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Официальный </a:t>
            </a:r>
            <a:r>
              <a:rPr lang="ru-RU" sz="105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телеграм</a:t>
            </a:r>
            <a:r>
              <a:rPr lang="ru-RU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-канал 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15" y="3932125"/>
            <a:ext cx="841004" cy="84100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10" y="3932125"/>
            <a:ext cx="841004" cy="841004"/>
          </a:xfrm>
          <a:prstGeom prst="rect">
            <a:avLst/>
          </a:prstGeom>
        </p:spPr>
      </p:pic>
      <p:sp>
        <p:nvSpPr>
          <p:cNvPr id="43" name="Google Shape;93;p1"/>
          <p:cNvSpPr txBox="1"/>
          <p:nvPr/>
        </p:nvSpPr>
        <p:spPr>
          <a:xfrm>
            <a:off x="5463813" y="4182499"/>
            <a:ext cx="1054091" cy="34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6933" lvl="0">
              <a:defRPr/>
            </a:pPr>
            <a:r>
              <a:rPr lang="ru-RU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Частые </a:t>
            </a:r>
          </a:p>
          <a:p>
            <a:pPr marL="16933" lvl="0">
              <a:defRPr/>
            </a:pPr>
            <a:r>
              <a:rPr lang="ru-RU" sz="10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47050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44;p3"/>
          <p:cNvSpPr/>
          <p:nvPr/>
        </p:nvSpPr>
        <p:spPr>
          <a:xfrm>
            <a:off x="736339" y="1112366"/>
            <a:ext cx="3438906" cy="3104629"/>
          </a:xfrm>
          <a:prstGeom prst="roundRect">
            <a:avLst>
              <a:gd name="adj" fmla="val 6587"/>
            </a:avLst>
          </a:prstGeom>
          <a:solidFill>
            <a:schemeClr val="lt1"/>
          </a:solidFill>
          <a:ln w="12700" cap="flat" cmpd="sng">
            <a:solidFill>
              <a:srgbClr val="065A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27000" rIns="54000" bIns="27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1"/>
              <a:buFont typeface="Arial"/>
              <a:buNone/>
            </a:pPr>
            <a:endParaRPr sz="381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7;p3"/>
          <p:cNvSpPr txBox="1"/>
          <p:nvPr/>
        </p:nvSpPr>
        <p:spPr>
          <a:xfrm>
            <a:off x="466033" y="276743"/>
            <a:ext cx="8029439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ru-RU" sz="2100" b="1" dirty="0">
                <a:solidFill>
                  <a:schemeClr val="bg2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Ключевые критерии отбора</a:t>
            </a:r>
          </a:p>
        </p:txBody>
      </p:sp>
      <p:pic>
        <p:nvPicPr>
          <p:cNvPr id="25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0612" y="273844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08;p5"/>
          <p:cNvSpPr txBox="1"/>
          <p:nvPr/>
        </p:nvSpPr>
        <p:spPr>
          <a:xfrm>
            <a:off x="1110252" y="1303673"/>
            <a:ext cx="1302805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Отбор провайдеров</a:t>
            </a:r>
            <a:endParaRPr sz="1800" dirty="0"/>
          </a:p>
        </p:txBody>
      </p:sp>
      <p:sp>
        <p:nvSpPr>
          <p:cNvPr id="29" name="Google Shape;209;p5"/>
          <p:cNvSpPr txBox="1"/>
          <p:nvPr/>
        </p:nvSpPr>
        <p:spPr>
          <a:xfrm>
            <a:off x="1171136" y="1732873"/>
            <a:ext cx="2596054" cy="209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84150" marR="508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  <a:sym typeface="Lato"/>
              </a:rPr>
              <a:t>Лицензия на осуществление образовательной деятельности по подвиду «Дополнительное образование детей и взрослых»</a:t>
            </a:r>
            <a:endParaRPr sz="1000" dirty="0">
              <a:latin typeface="Lato" panose="020B0604020202020204" charset="0"/>
              <a:cs typeface="Lato" panose="020B0604020202020204" charset="0"/>
            </a:endParaRPr>
          </a:p>
          <a:p>
            <a:pPr marL="184150" marR="508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dk1"/>
              </a:solidFill>
              <a:latin typeface="Lato" panose="020B0604020202020204" charset="0"/>
              <a:ea typeface="Lato"/>
              <a:cs typeface="Lato" panose="020B0604020202020204" charset="0"/>
              <a:sym typeface="Lato"/>
            </a:endParaRPr>
          </a:p>
          <a:p>
            <a:pPr marL="184150" marR="508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  <a:sym typeface="Lato"/>
              </a:rPr>
              <a:t>Собственная цифровая  платформа для обучения</a:t>
            </a:r>
          </a:p>
          <a:p>
            <a:pPr marL="184150" marR="508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endParaRPr sz="1000" dirty="0">
              <a:latin typeface="Lato" panose="020B0604020202020204" charset="0"/>
              <a:cs typeface="Lato" panose="020B0604020202020204" charset="0"/>
            </a:endParaRPr>
          </a:p>
          <a:p>
            <a:pPr marL="184150" marR="508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  <a:sym typeface="Lato"/>
              </a:rPr>
              <a:t>Опыт обучения детей и взрослых языкам программирования</a:t>
            </a:r>
            <a:endParaRPr sz="1000" dirty="0">
              <a:latin typeface="Lato" panose="020B0604020202020204" charset="0"/>
              <a:cs typeface="Lato" panose="020B0604020202020204" charset="0"/>
            </a:endParaRPr>
          </a:p>
          <a:p>
            <a:pPr marL="184150" marR="508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dk1"/>
              </a:solidFill>
              <a:latin typeface="Lato" panose="020B0604020202020204" charset="0"/>
              <a:ea typeface="Lato"/>
              <a:cs typeface="Lato" panose="020B0604020202020204" charset="0"/>
              <a:sym typeface="Lato"/>
            </a:endParaRPr>
          </a:p>
          <a:p>
            <a:pPr marL="184150" marR="5080" lvl="0" indent="-1714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  <a:sym typeface="Lato"/>
              </a:rPr>
              <a:t>Опыт участия в федеральных </a:t>
            </a:r>
            <a:b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  <a:sym typeface="Lato"/>
              </a:rPr>
            </a:b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  <a:sym typeface="Lato"/>
              </a:rPr>
              <a:t>и национальных проектах</a:t>
            </a:r>
            <a:endParaRPr sz="1000" dirty="0"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31" name="Google Shape;144;p3"/>
          <p:cNvSpPr/>
          <p:nvPr/>
        </p:nvSpPr>
        <p:spPr>
          <a:xfrm>
            <a:off x="4630790" y="1112366"/>
            <a:ext cx="3560250" cy="3104629"/>
          </a:xfrm>
          <a:prstGeom prst="roundRect">
            <a:avLst>
              <a:gd name="adj" fmla="val 6587"/>
            </a:avLst>
          </a:prstGeom>
          <a:solidFill>
            <a:schemeClr val="lt1"/>
          </a:solidFill>
          <a:ln w="12700" cap="flat" cmpd="sng">
            <a:solidFill>
              <a:srgbClr val="DC3C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000" tIns="27000" rIns="54000" bIns="27000" anchor="t" anchorCtr="0">
            <a:noAutofit/>
          </a:bodyPr>
          <a:lstStyle/>
          <a:p>
            <a:pPr lvl="0" algn="ctr">
              <a:buClr>
                <a:schemeClr val="dk1"/>
              </a:buClr>
              <a:buSzPts val="381"/>
            </a:pPr>
            <a:r>
              <a:rPr lang="ru-RU" sz="38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Продолжительность: 4 модуля по 36 </a:t>
            </a:r>
            <a:r>
              <a:rPr lang="ru-RU" sz="381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ак</a:t>
            </a:r>
            <a:r>
              <a:rPr lang="ru-RU" sz="38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часов каждый</a:t>
            </a:r>
          </a:p>
          <a:p>
            <a:pPr lvl="0" algn="ctr">
              <a:buClr>
                <a:schemeClr val="dk1"/>
              </a:buClr>
              <a:buSzPts val="381"/>
            </a:pPr>
            <a:endParaRPr lang="ru-RU" sz="381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381"/>
            </a:pPr>
            <a:r>
              <a:rPr lang="ru-RU" sz="38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 менее 50% модуля отведено практическим занятиям</a:t>
            </a:r>
          </a:p>
          <a:p>
            <a:pPr lvl="0" algn="ctr">
              <a:buClr>
                <a:schemeClr val="dk1"/>
              </a:buClr>
              <a:buSzPts val="381"/>
            </a:pPr>
            <a:r>
              <a:rPr lang="ru-RU" sz="38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 окончанию курса выдается сертификат</a:t>
            </a:r>
          </a:p>
          <a:p>
            <a:pPr lvl="0" algn="ctr">
              <a:buClr>
                <a:schemeClr val="dk1"/>
              </a:buClr>
              <a:buSzPts val="381"/>
            </a:pPr>
            <a:endParaRPr lang="ru-RU" sz="381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381"/>
            </a:pPr>
            <a:r>
              <a:rPr lang="ru-RU" sz="38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Подтвержденный опыт обучения от 5000 человек в 2021-2022 гг.</a:t>
            </a:r>
          </a:p>
          <a:p>
            <a:pPr lvl="0" algn="ctr">
              <a:buClr>
                <a:schemeClr val="dk1"/>
              </a:buClr>
              <a:buSzPts val="381"/>
            </a:pPr>
            <a:r>
              <a:rPr lang="ru-RU" sz="38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Очное обучение с применением или без применения дистанционных технологий</a:t>
            </a:r>
          </a:p>
          <a:p>
            <a:pPr lvl="0" algn="ctr">
              <a:buClr>
                <a:schemeClr val="dk1"/>
              </a:buClr>
              <a:buSzPts val="381"/>
            </a:pPr>
            <a:r>
              <a:rPr lang="ru-RU" sz="381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уровня сложности: Начальный, Базовый, Продвинутый</a:t>
            </a:r>
          </a:p>
        </p:txBody>
      </p:sp>
      <p:sp>
        <p:nvSpPr>
          <p:cNvPr id="34" name="Google Shape;208;p5"/>
          <p:cNvSpPr txBox="1"/>
          <p:nvPr/>
        </p:nvSpPr>
        <p:spPr>
          <a:xfrm>
            <a:off x="5044021" y="1303673"/>
            <a:ext cx="2138126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ru-RU" sz="1200" b="1" dirty="0"/>
              <a:t>Отбор образовательных программ</a:t>
            </a:r>
            <a:endParaRPr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5044020" y="1732873"/>
            <a:ext cx="30225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5080" indent="-171450"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Продолжительность: </a:t>
            </a:r>
            <a:r>
              <a:rPr lang="ru-RU" sz="1000" b="1" dirty="0">
                <a:solidFill>
                  <a:srgbClr val="065AA6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4 модуля по 36 </a:t>
            </a:r>
            <a:r>
              <a:rPr lang="ru-RU" sz="1000" b="1" dirty="0" err="1">
                <a:solidFill>
                  <a:srgbClr val="065AA6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ак</a:t>
            </a:r>
            <a:r>
              <a:rPr lang="ru-RU" sz="1000" b="1" dirty="0">
                <a:solidFill>
                  <a:srgbClr val="065AA6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. часов </a:t>
            </a: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каждый</a:t>
            </a:r>
          </a:p>
          <a:p>
            <a:pPr marL="184150" marR="5080" indent="-171450"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dk1"/>
              </a:solidFill>
              <a:latin typeface="Lato" panose="020B0604020202020204" charset="0"/>
              <a:ea typeface="Lato"/>
              <a:cs typeface="Lato" panose="020B0604020202020204" charset="0"/>
            </a:endParaRPr>
          </a:p>
          <a:p>
            <a:pPr marL="184150" marR="5080" indent="-171450"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Не менее </a:t>
            </a:r>
            <a:r>
              <a:rPr lang="ru-RU" sz="1000" b="1" dirty="0">
                <a:solidFill>
                  <a:srgbClr val="065AA6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50% модуля </a:t>
            </a: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отведено практическим занятиям</a:t>
            </a:r>
          </a:p>
          <a:p>
            <a:pPr marL="184150" marR="5080" indent="-171450"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dk1"/>
              </a:solidFill>
              <a:latin typeface="Lato" panose="020B0604020202020204" charset="0"/>
              <a:ea typeface="Lato"/>
              <a:cs typeface="Lato" panose="020B0604020202020204" charset="0"/>
            </a:endParaRPr>
          </a:p>
          <a:p>
            <a:pPr marL="184150" marR="5080" indent="-171450"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065AA6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3 уровня сложности</a:t>
            </a:r>
            <a:r>
              <a:rPr lang="ru-RU" sz="1000" dirty="0">
                <a:solidFill>
                  <a:schemeClr val="dk1"/>
                </a:solidFill>
                <a:latin typeface="Lato" panose="020B0604020202020204" charset="0"/>
                <a:ea typeface="Lato"/>
                <a:cs typeface="Lato" panose="020B0604020202020204" charset="0"/>
              </a:rPr>
              <a:t>: Начальный, Базовый, Продвинутый</a:t>
            </a:r>
          </a:p>
          <a:p>
            <a:pPr marL="184150" marR="5080" indent="-171450"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>
              <a:solidFill>
                <a:schemeClr val="dk1"/>
              </a:solidFill>
              <a:latin typeface="Lato" panose="020B0604020202020204" charset="0"/>
              <a:ea typeface="Lato"/>
              <a:cs typeface="Lato" panose="020B0604020202020204" charset="0"/>
            </a:endParaRPr>
          </a:p>
          <a:p>
            <a:pPr marL="184150" marR="5080" indent="-171450">
              <a:buClr>
                <a:srgbClr val="DC3C5A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000" b="1" dirty="0">
                <a:solidFill>
                  <a:srgbClr val="065AA6"/>
                </a:solidFill>
                <a:latin typeface="Lato" panose="020B0604020202020204" charset="0"/>
              </a:rPr>
              <a:t>Соответствие требованиям </a:t>
            </a:r>
            <a:r>
              <a:rPr lang="ru-RU" sz="1000" dirty="0">
                <a:solidFill>
                  <a:schemeClr val="dk1"/>
                </a:solidFill>
                <a:latin typeface="Lato" panose="020B0604020202020204" charset="0"/>
              </a:rPr>
              <a:t>приказа Министерства просвещения Российской Федерации от 09 ноября 2018 г. № 196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4373031" y="922987"/>
            <a:ext cx="530468" cy="597869"/>
            <a:chOff x="333597" y="3142616"/>
            <a:chExt cx="465809" cy="558218"/>
          </a:xfrm>
          <a:solidFill>
            <a:srgbClr val="DC3C5A"/>
          </a:solidFill>
        </p:grpSpPr>
        <p:sp>
          <p:nvSpPr>
            <p:cNvPr id="56" name="Блок-схема: несколько документов 55"/>
            <p:cNvSpPr/>
            <p:nvPr/>
          </p:nvSpPr>
          <p:spPr>
            <a:xfrm>
              <a:off x="501704" y="3291365"/>
              <a:ext cx="297702" cy="322722"/>
            </a:xfrm>
            <a:prstGeom prst="flowChartMultidocumen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149080" y="3327133"/>
              <a:ext cx="558218" cy="1891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rgbClr val="DC3C5A"/>
                  </a:solidFill>
                  <a:latin typeface="Lato" panose="020B0604020202020204" charset="0"/>
                </a:rPr>
                <a:t>курсы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27854" y="922987"/>
            <a:ext cx="560031" cy="842523"/>
            <a:chOff x="307637" y="3142615"/>
            <a:chExt cx="491769" cy="786646"/>
          </a:xfrm>
          <a:solidFill>
            <a:srgbClr val="DC3C5A"/>
          </a:solidFill>
        </p:grpSpPr>
        <p:sp>
          <p:nvSpPr>
            <p:cNvPr id="60" name="Блок-схема: несколько документов 59"/>
            <p:cNvSpPr/>
            <p:nvPr/>
          </p:nvSpPr>
          <p:spPr>
            <a:xfrm>
              <a:off x="501704" y="3291365"/>
              <a:ext cx="297702" cy="322722"/>
            </a:xfrm>
            <a:prstGeom prst="flowChartMultidocument">
              <a:avLst/>
            </a:prstGeom>
            <a:solidFill>
              <a:srgbClr val="065AA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8906" y="3441346"/>
              <a:ext cx="786646" cy="1891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rgbClr val="065AA6"/>
                  </a:solidFill>
                  <a:latin typeface="Lato" panose="020B0604020202020204" charset="0"/>
                </a:rPr>
                <a:t>провайдеры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EA51-5432-F84E-B2CC-9FA9C579BAC0}" type="slidenum">
              <a:rPr lang="ru-LV" smtClean="0">
                <a:latin typeface="Lato" panose="020F0502020204030203" pitchFamily="34" charset="0"/>
                <a:cs typeface="Lato" panose="020F0502020204030203" pitchFamily="34" charset="0"/>
              </a:rPr>
              <a:t>3</a:t>
            </a:fld>
            <a:endParaRPr lang="ru-LV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3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9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5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37;p3"/>
          <p:cNvSpPr txBox="1"/>
          <p:nvPr/>
        </p:nvSpPr>
        <p:spPr>
          <a:xfrm>
            <a:off x="253666" y="228577"/>
            <a:ext cx="6039713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/>
            <a:r>
              <a:rPr lang="ru-RU"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Кто</a:t>
            </a:r>
            <a:r>
              <a:rPr lang="en-US"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обучает</a:t>
            </a:r>
            <a:endParaRPr sz="2100" b="1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0613" y="233875"/>
            <a:ext cx="800273" cy="384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2760894" y="3587531"/>
            <a:ext cx="699584" cy="267745"/>
            <a:chOff x="2740731" y="2821420"/>
            <a:chExt cx="699584" cy="267745"/>
          </a:xfrm>
        </p:grpSpPr>
        <p:sp>
          <p:nvSpPr>
            <p:cNvPr id="77" name="Google Shape;165;p3"/>
            <p:cNvSpPr/>
            <p:nvPr/>
          </p:nvSpPr>
          <p:spPr>
            <a:xfrm>
              <a:off x="2740731" y="2821420"/>
              <a:ext cx="386360" cy="267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ru-RU" sz="1200" dirty="0">
                  <a:solidFill>
                    <a:srgbClr val="065AA6"/>
                  </a:solidFill>
                  <a:latin typeface="Lato" panose="020B0604020202020204" charset="0"/>
                  <a:ea typeface="Lato Black" panose="020F0502020204030203" pitchFamily="34" charset="0"/>
                  <a:cs typeface="Arial" panose="020B0604020202020204" pitchFamily="34" charset="0"/>
                  <a:sym typeface="Lato"/>
                </a:rPr>
                <a:t>57</a:t>
              </a:r>
            </a:p>
          </p:txBody>
        </p:sp>
        <p:sp>
          <p:nvSpPr>
            <p:cNvPr id="79" name="Google Shape;165;p3">
              <a:extLst>
                <a:ext uri="{FF2B5EF4-FFF2-40B4-BE49-F238E27FC236}">
                  <a16:creationId xmlns:a16="http://schemas.microsoft.com/office/drawing/2014/main" id="{0E87C3A3-D60E-4181-8DDA-D4AFBD054CE7}"/>
                </a:ext>
              </a:extLst>
            </p:cNvPr>
            <p:cNvSpPr/>
            <p:nvPr/>
          </p:nvSpPr>
          <p:spPr>
            <a:xfrm>
              <a:off x="2956026" y="2865917"/>
              <a:ext cx="484289" cy="178750"/>
            </a:xfrm>
            <a:prstGeom prst="roundRect">
              <a:avLst/>
            </a:prstGeom>
            <a:solidFill>
              <a:srgbClr val="E03B57"/>
            </a:solidFill>
            <a:ln>
              <a:solidFill>
                <a:srgbClr val="065AA6"/>
              </a:solidFill>
            </a:ln>
          </p:spPr>
          <p:txBody>
            <a:bodyPr spcFirstLastPara="1" wrap="square" lIns="0" tIns="0" rIns="0" bIns="45700" anchor="ctr" anchorCtr="0">
              <a:spAutoFit/>
            </a:bodyPr>
            <a:lstStyle/>
            <a:p>
              <a:pPr algn="ctr"/>
              <a:r>
                <a:rPr lang="ru-RU" sz="750" dirty="0">
                  <a:solidFill>
                    <a:schemeClr val="bg1"/>
                  </a:solidFill>
                  <a:latin typeface="Lato" panose="020B0604020202020204" charset="0"/>
                  <a:ea typeface="Lato"/>
                  <a:cs typeface="Arial" panose="020B0604020202020204" pitchFamily="34" charset="0"/>
                  <a:sym typeface="Lato"/>
                </a:rPr>
                <a:t>онлайн</a:t>
              </a:r>
            </a:p>
          </p:txBody>
        </p:sp>
      </p:grpSp>
      <p:sp>
        <p:nvSpPr>
          <p:cNvPr id="83" name="Google Shape;165;p3"/>
          <p:cNvSpPr/>
          <p:nvPr/>
        </p:nvSpPr>
        <p:spPr>
          <a:xfrm>
            <a:off x="898374" y="3313489"/>
            <a:ext cx="797671" cy="63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dirty="0">
                <a:solidFill>
                  <a:srgbClr val="065AA6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104</a:t>
            </a:r>
            <a:endParaRPr sz="3200" dirty="0">
              <a:solidFill>
                <a:srgbClr val="065AA6"/>
              </a:solidFill>
              <a:latin typeface="Lato" panose="020B060402020202020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4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573447" y="3969699"/>
            <a:ext cx="1436425" cy="4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программы дополнительного образования</a:t>
            </a:r>
          </a:p>
        </p:txBody>
      </p:sp>
      <p:sp>
        <p:nvSpPr>
          <p:cNvPr id="67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903325" y="1322033"/>
            <a:ext cx="738434" cy="63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E03B57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21</a:t>
            </a:r>
            <a:endParaRPr lang="ru-RU" sz="3200" dirty="0">
              <a:solidFill>
                <a:srgbClr val="E03B57"/>
              </a:solidFill>
              <a:latin typeface="Lato" panose="020B0604020202020204" charset="0"/>
              <a:ea typeface="Lato Black" panose="020F0502020204030203" pitchFamily="34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56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769826" y="2072216"/>
            <a:ext cx="1043669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образовательная  организация </a:t>
            </a:r>
            <a:r>
              <a:rPr lang="ru-RU" sz="600" b="1" dirty="0">
                <a:solidFill>
                  <a:srgbClr val="E03B57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 </a:t>
            </a:r>
          </a:p>
        </p:txBody>
      </p:sp>
      <p:sp>
        <p:nvSpPr>
          <p:cNvPr id="69" name="Google Shape;162;p3">
            <a:extLst>
              <a:ext uri="{FF2B5EF4-FFF2-40B4-BE49-F238E27FC236}">
                <a16:creationId xmlns:a16="http://schemas.microsoft.com/office/drawing/2014/main" id="{7CFC8646-7A75-4AC5-93EF-EE91E4151EB1}"/>
              </a:ext>
            </a:extLst>
          </p:cNvPr>
          <p:cNvSpPr/>
          <p:nvPr/>
        </p:nvSpPr>
        <p:spPr>
          <a:xfrm>
            <a:off x="2415196" y="843375"/>
            <a:ext cx="45719" cy="1805373"/>
          </a:xfrm>
          <a:custGeom>
            <a:avLst/>
            <a:gdLst/>
            <a:ahLst/>
            <a:cxnLst/>
            <a:rect l="l" t="t" r="r" b="b"/>
            <a:pathLst>
              <a:path w="120000" h="631825" extrusionOk="0">
                <a:moveTo>
                  <a:pt x="0" y="0"/>
                </a:moveTo>
                <a:lnTo>
                  <a:pt x="0" y="631571"/>
                </a:lnTo>
              </a:path>
            </a:pathLst>
          </a:custGeom>
          <a:noFill/>
          <a:ln w="9525" cap="flat" cmpd="sng">
            <a:solidFill>
              <a:srgbClr val="E03B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Lato" panose="020B060402020202020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0" name="Google Shape;228;p5">
            <a:extLst>
              <a:ext uri="{FF2B5EF4-FFF2-40B4-BE49-F238E27FC236}">
                <a16:creationId xmlns:a16="http://schemas.microsoft.com/office/drawing/2014/main" id="{55C50846-99ED-4311-8504-497019499928}"/>
              </a:ext>
            </a:extLst>
          </p:cNvPr>
          <p:cNvSpPr/>
          <p:nvPr/>
        </p:nvSpPr>
        <p:spPr>
          <a:xfrm>
            <a:off x="229567" y="843375"/>
            <a:ext cx="8560667" cy="1805373"/>
          </a:xfrm>
          <a:prstGeom prst="roundRect">
            <a:avLst>
              <a:gd name="adj" fmla="val 8055"/>
            </a:avLst>
          </a:prstGeom>
          <a:noFill/>
          <a:ln w="6350" cap="flat" cmpd="sng">
            <a:solidFill>
              <a:srgbClr val="E03B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050">
              <a:solidFill>
                <a:srgbClr val="E13A5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699710" y="1026100"/>
            <a:ext cx="1245343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/>
            <a:r>
              <a:rPr lang="ru-RU" sz="1200" b="1" dirty="0">
                <a:solidFill>
                  <a:srgbClr val="E03B57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Провайдеры</a:t>
            </a:r>
            <a:endParaRPr sz="1200" b="1" dirty="0">
              <a:solidFill>
                <a:srgbClr val="E03B57"/>
              </a:solidFill>
              <a:latin typeface="Lato" panose="020B060402020202020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75" name="Google Shape;228;p5">
            <a:extLst>
              <a:ext uri="{FF2B5EF4-FFF2-40B4-BE49-F238E27FC236}">
                <a16:creationId xmlns:a16="http://schemas.microsoft.com/office/drawing/2014/main" id="{55C50846-99ED-4311-8504-497019499928}"/>
              </a:ext>
            </a:extLst>
          </p:cNvPr>
          <p:cNvSpPr/>
          <p:nvPr/>
        </p:nvSpPr>
        <p:spPr>
          <a:xfrm>
            <a:off x="229568" y="2904006"/>
            <a:ext cx="8560667" cy="1828014"/>
          </a:xfrm>
          <a:prstGeom prst="roundRect">
            <a:avLst>
              <a:gd name="adj" fmla="val 8055"/>
            </a:avLst>
          </a:prstGeom>
          <a:noFill/>
          <a:ln w="635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050">
              <a:solidFill>
                <a:srgbClr val="E13A5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8" name="Google Shape;351;p8"/>
          <p:cNvSpPr/>
          <p:nvPr/>
        </p:nvSpPr>
        <p:spPr>
          <a:xfrm>
            <a:off x="668987" y="3000153"/>
            <a:ext cx="1245343" cy="276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/>
            <a:r>
              <a:rPr lang="ru-RU" sz="1200" b="1" dirty="0">
                <a:solidFill>
                  <a:srgbClr val="065AA6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Программы</a:t>
            </a:r>
            <a:endParaRPr sz="1200" b="1" dirty="0">
              <a:solidFill>
                <a:srgbClr val="065AA6"/>
              </a:solidFill>
              <a:latin typeface="Lato" panose="020B060402020202020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89" name="Google Shape;165;p3"/>
          <p:cNvSpPr/>
          <p:nvPr/>
        </p:nvSpPr>
        <p:spPr>
          <a:xfrm>
            <a:off x="5688264" y="3457055"/>
            <a:ext cx="386360" cy="26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200" dirty="0">
                <a:solidFill>
                  <a:srgbClr val="065AA6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43</a:t>
            </a:r>
            <a:r>
              <a:rPr lang="ru-RU" sz="1200" dirty="0">
                <a:solidFill>
                  <a:srgbClr val="065AA6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%</a:t>
            </a:r>
          </a:p>
        </p:txBody>
      </p:sp>
      <p:pic>
        <p:nvPicPr>
          <p:cNvPr id="95" name="Google Shape;21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6755" y="3793314"/>
            <a:ext cx="211316" cy="21131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214;p5"/>
          <p:cNvSpPr txBox="1"/>
          <p:nvPr/>
        </p:nvSpPr>
        <p:spPr>
          <a:xfrm>
            <a:off x="6325027" y="3823311"/>
            <a:ext cx="623583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Базовый</a:t>
            </a:r>
            <a:endParaRPr sz="900" b="1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21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06755" y="4094864"/>
            <a:ext cx="211316" cy="21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218;p5"/>
          <p:cNvSpPr txBox="1"/>
          <p:nvPr/>
        </p:nvSpPr>
        <p:spPr>
          <a:xfrm>
            <a:off x="6325027" y="4147139"/>
            <a:ext cx="779988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Продвинутый</a:t>
            </a:r>
            <a:endParaRPr sz="900" b="1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" name="Google Shape;22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06755" y="3504930"/>
            <a:ext cx="186624" cy="17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222;p5"/>
          <p:cNvSpPr txBox="1"/>
          <p:nvPr/>
        </p:nvSpPr>
        <p:spPr>
          <a:xfrm>
            <a:off x="6325027" y="3512066"/>
            <a:ext cx="781577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Начальный</a:t>
            </a:r>
            <a:endParaRPr sz="900" b="1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65;p3"/>
          <p:cNvSpPr/>
          <p:nvPr/>
        </p:nvSpPr>
        <p:spPr>
          <a:xfrm>
            <a:off x="5688264" y="3765100"/>
            <a:ext cx="386360" cy="26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200" dirty="0">
                <a:solidFill>
                  <a:srgbClr val="065AA6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51</a:t>
            </a:r>
            <a:r>
              <a:rPr lang="en-US" sz="1200" dirty="0">
                <a:solidFill>
                  <a:srgbClr val="065AA6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%</a:t>
            </a:r>
            <a:endParaRPr lang="ru-RU" sz="1200" dirty="0">
              <a:solidFill>
                <a:srgbClr val="065AA6"/>
              </a:solidFill>
              <a:latin typeface="Lato" panose="020B0604020202020204" charset="0"/>
              <a:ea typeface="Lato Black" panose="020F0502020204030203" pitchFamily="34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107" name="Google Shape;165;p3"/>
          <p:cNvSpPr/>
          <p:nvPr/>
        </p:nvSpPr>
        <p:spPr>
          <a:xfrm>
            <a:off x="5688264" y="4103122"/>
            <a:ext cx="386360" cy="26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200" dirty="0">
                <a:solidFill>
                  <a:srgbClr val="065AA6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6%</a:t>
            </a:r>
            <a:endParaRPr lang="ru-RU" sz="1200" dirty="0">
              <a:solidFill>
                <a:srgbClr val="065AA6"/>
              </a:solidFill>
              <a:latin typeface="Lato" panose="020B0604020202020204" charset="0"/>
              <a:ea typeface="Lato Black" panose="020F0502020204030203" pitchFamily="34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108" name="Google Shape;165;p3">
            <a:extLst>
              <a:ext uri="{FF2B5EF4-FFF2-40B4-BE49-F238E27FC236}">
                <a16:creationId xmlns:a16="http://schemas.microsoft.com/office/drawing/2014/main" id="{0E87C3A3-D60E-4181-8DDA-D4AFBD054CE7}"/>
              </a:ext>
            </a:extLst>
          </p:cNvPr>
          <p:cNvSpPr/>
          <p:nvPr/>
        </p:nvSpPr>
        <p:spPr>
          <a:xfrm>
            <a:off x="2723048" y="3130928"/>
            <a:ext cx="1739352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r>
              <a:rPr lang="ru-RU" sz="800" dirty="0">
                <a:solidFill>
                  <a:srgbClr val="065AA6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Формат обучения</a:t>
            </a:r>
          </a:p>
          <a:p>
            <a:r>
              <a:rPr lang="ru-RU" sz="800" dirty="0">
                <a:solidFill>
                  <a:srgbClr val="065AA6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по количеству курсов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56899" y="3933813"/>
            <a:ext cx="709920" cy="267745"/>
            <a:chOff x="2751317" y="3240867"/>
            <a:chExt cx="709920" cy="267745"/>
          </a:xfrm>
        </p:grpSpPr>
        <p:sp>
          <p:nvSpPr>
            <p:cNvPr id="80" name="Google Shape;165;p3"/>
            <p:cNvSpPr/>
            <p:nvPr/>
          </p:nvSpPr>
          <p:spPr>
            <a:xfrm>
              <a:off x="2751317" y="3240867"/>
              <a:ext cx="396696" cy="267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ru-RU" sz="1200" dirty="0">
                  <a:solidFill>
                    <a:srgbClr val="065AA6"/>
                  </a:solidFill>
                  <a:latin typeface="Lato" panose="020B0604020202020204" charset="0"/>
                  <a:ea typeface="Lato Black" panose="020F0502020204030203" pitchFamily="34" charset="0"/>
                  <a:cs typeface="Arial" panose="020B0604020202020204" pitchFamily="34" charset="0"/>
                  <a:sym typeface="Lato"/>
                </a:rPr>
                <a:t>47</a:t>
              </a:r>
            </a:p>
          </p:txBody>
        </p:sp>
        <p:sp>
          <p:nvSpPr>
            <p:cNvPr id="109" name="Google Shape;165;p3">
              <a:extLst>
                <a:ext uri="{FF2B5EF4-FFF2-40B4-BE49-F238E27FC236}">
                  <a16:creationId xmlns:a16="http://schemas.microsoft.com/office/drawing/2014/main" id="{0E87C3A3-D60E-4181-8DDA-D4AFBD054CE7}"/>
                </a:ext>
              </a:extLst>
            </p:cNvPr>
            <p:cNvSpPr/>
            <p:nvPr/>
          </p:nvSpPr>
          <p:spPr>
            <a:xfrm>
              <a:off x="2976948" y="3285364"/>
              <a:ext cx="484289" cy="178750"/>
            </a:xfrm>
            <a:prstGeom prst="roundRect">
              <a:avLst/>
            </a:prstGeom>
            <a:solidFill>
              <a:srgbClr val="F5F9FD"/>
            </a:solidFill>
            <a:ln>
              <a:solidFill>
                <a:srgbClr val="065AA6"/>
              </a:solidFill>
            </a:ln>
          </p:spPr>
          <p:txBody>
            <a:bodyPr spcFirstLastPara="1" wrap="square" lIns="0" tIns="0" rIns="0" bIns="45700" anchor="ctr" anchorCtr="0">
              <a:spAutoFit/>
            </a:bodyPr>
            <a:lstStyle/>
            <a:p>
              <a:pPr algn="ctr"/>
              <a:r>
                <a:rPr lang="ru-RU" sz="750" dirty="0">
                  <a:solidFill>
                    <a:srgbClr val="065AA6"/>
                  </a:solidFill>
                  <a:latin typeface="Lato" panose="020B0604020202020204" charset="0"/>
                  <a:ea typeface="Lato"/>
                  <a:cs typeface="Arial" panose="020B0604020202020204" pitchFamily="34" charset="0"/>
                  <a:sym typeface="Lato"/>
                </a:rPr>
                <a:t>офлайн</a:t>
              </a:r>
            </a:p>
          </p:txBody>
        </p:sp>
      </p:grpSp>
      <p:sp>
        <p:nvSpPr>
          <p:cNvPr id="110" name="Google Shape;165;p3">
            <a:extLst>
              <a:ext uri="{FF2B5EF4-FFF2-40B4-BE49-F238E27FC236}">
                <a16:creationId xmlns:a16="http://schemas.microsoft.com/office/drawing/2014/main" id="{0E87C3A3-D60E-4181-8DDA-D4AFBD054CE7}"/>
              </a:ext>
            </a:extLst>
          </p:cNvPr>
          <p:cNvSpPr/>
          <p:nvPr/>
        </p:nvSpPr>
        <p:spPr>
          <a:xfrm>
            <a:off x="5671167" y="3130928"/>
            <a:ext cx="1196228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r>
              <a:rPr lang="ru-RU" sz="800" dirty="0">
                <a:solidFill>
                  <a:srgbClr val="065AA6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Уровень подготовки</a:t>
            </a:r>
          </a:p>
          <a:p>
            <a:r>
              <a:rPr lang="ru-RU" sz="800" dirty="0">
                <a:solidFill>
                  <a:srgbClr val="065AA6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по количеству курсов</a:t>
            </a:r>
          </a:p>
        </p:txBody>
      </p:sp>
      <p:sp>
        <p:nvSpPr>
          <p:cNvPr id="43" name="Google Shape;162;p3">
            <a:extLst>
              <a:ext uri="{FF2B5EF4-FFF2-40B4-BE49-F238E27FC236}">
                <a16:creationId xmlns:a16="http://schemas.microsoft.com/office/drawing/2014/main" id="{7CFC8646-7A75-4AC5-93EF-EE91E4151EB1}"/>
              </a:ext>
            </a:extLst>
          </p:cNvPr>
          <p:cNvSpPr/>
          <p:nvPr/>
        </p:nvSpPr>
        <p:spPr>
          <a:xfrm flipH="1">
            <a:off x="2225580" y="2897836"/>
            <a:ext cx="184244" cy="1834183"/>
          </a:xfrm>
          <a:custGeom>
            <a:avLst/>
            <a:gdLst/>
            <a:ahLst/>
            <a:cxnLst/>
            <a:rect l="l" t="t" r="r" b="b"/>
            <a:pathLst>
              <a:path w="120000" h="631825" extrusionOk="0">
                <a:moveTo>
                  <a:pt x="0" y="0"/>
                </a:moveTo>
                <a:lnTo>
                  <a:pt x="0" y="631571"/>
                </a:lnTo>
              </a:path>
            </a:pathLst>
          </a:custGeom>
          <a:noFill/>
          <a:ln w="9525" cap="flat" cmpd="sng">
            <a:solidFill>
              <a:srgbClr val="065A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Lato" panose="020B060402020202020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0857" y="912407"/>
            <a:ext cx="6025932" cy="169061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4</a:t>
            </a:fld>
            <a:endParaRPr lang="ru-RU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2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3759" y="813620"/>
            <a:ext cx="2640073" cy="391392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9" name="Google Shape;32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-400050"/>
            <a:ext cx="229567" cy="229567"/>
          </a:xfrm>
          <a:prstGeom prst="rect">
            <a:avLst/>
          </a:prstGeom>
          <a:solidFill>
            <a:srgbClr val="065AA6"/>
          </a:solidFill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88872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96098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903324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"/>
          <p:cNvSpPr txBox="1"/>
          <p:nvPr/>
        </p:nvSpPr>
        <p:spPr>
          <a:xfrm>
            <a:off x="518439" y="167746"/>
            <a:ext cx="4996711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Что выбрали школьники </a:t>
            </a:r>
            <a:endParaRPr sz="1000" b="1" dirty="0">
              <a:solidFill>
                <a:srgbClr val="E03B5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60D98E-EB6F-402C-86E3-D4F552F41879}"/>
              </a:ext>
            </a:extLst>
          </p:cNvPr>
          <p:cNvSpPr txBox="1"/>
          <p:nvPr/>
        </p:nvSpPr>
        <p:spPr>
          <a:xfrm>
            <a:off x="8778240" y="47472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6" name="Google Shape;105;p1"/>
          <p:cNvPicPr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77072" y="167746"/>
            <a:ext cx="843194" cy="40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6727" y="208901"/>
            <a:ext cx="800273" cy="3841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/>
          </p:nvPr>
        </p:nvGraphicFramePr>
        <p:xfrm>
          <a:off x="3592279" y="1211290"/>
          <a:ext cx="2632891" cy="230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0" name="Google Shape;165;p3"/>
          <p:cNvSpPr/>
          <p:nvPr/>
        </p:nvSpPr>
        <p:spPr>
          <a:xfrm>
            <a:off x="746429" y="1101193"/>
            <a:ext cx="900942" cy="63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69% </a:t>
            </a:r>
            <a:endParaRPr sz="3200" dirty="0">
              <a:solidFill>
                <a:schemeClr val="bg1"/>
              </a:solidFill>
              <a:latin typeface="Lato" panose="020B060402020202020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1799216" y="1222218"/>
            <a:ext cx="682271" cy="4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обучаются на онлайн-программах</a:t>
            </a:r>
          </a:p>
        </p:txBody>
      </p:sp>
      <p:sp>
        <p:nvSpPr>
          <p:cNvPr id="44" name="Google Shape;165;p3"/>
          <p:cNvSpPr/>
          <p:nvPr/>
        </p:nvSpPr>
        <p:spPr>
          <a:xfrm>
            <a:off x="746429" y="2248893"/>
            <a:ext cx="900942" cy="63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52% </a:t>
            </a:r>
            <a:endParaRPr sz="3200" dirty="0">
              <a:solidFill>
                <a:schemeClr val="bg1"/>
              </a:solidFill>
              <a:latin typeface="Lato" panose="020B060402020202020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9216" y="2355512"/>
            <a:ext cx="865965" cy="423838"/>
            <a:chOff x="2044149" y="2246891"/>
            <a:chExt cx="865965" cy="42383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149" y="2458577"/>
              <a:ext cx="865965" cy="212152"/>
            </a:xfrm>
            <a:prstGeom prst="rect">
              <a:avLst/>
            </a:prstGeom>
          </p:spPr>
        </p:pic>
        <p:sp>
          <p:nvSpPr>
            <p:cNvPr id="45" name="Google Shape;165;p3">
              <a:extLst>
                <a:ext uri="{FF2B5EF4-FFF2-40B4-BE49-F238E27FC236}">
                  <a16:creationId xmlns:a16="http://schemas.microsoft.com/office/drawing/2014/main" id="{95471824-FC06-4866-BD71-9555BA37CAEC}"/>
                </a:ext>
              </a:extLst>
            </p:cNvPr>
            <p:cNvSpPr/>
            <p:nvPr/>
          </p:nvSpPr>
          <p:spPr>
            <a:xfrm>
              <a:off x="2044149" y="2246891"/>
              <a:ext cx="476973" cy="184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45700" anchor="t" anchorCtr="0">
              <a:spAutoFit/>
            </a:bodyPr>
            <a:lstStyle/>
            <a:p>
              <a:r>
                <a:rPr lang="ru-RU" sz="900" dirty="0">
                  <a:solidFill>
                    <a:schemeClr val="bg1"/>
                  </a:solidFill>
                  <a:latin typeface="Lato" panose="020B0604020202020204" charset="0"/>
                  <a:ea typeface="Lato"/>
                  <a:cs typeface="Arial" panose="020B0604020202020204" pitchFamily="34" charset="0"/>
                  <a:sym typeface="Lato"/>
                </a:rPr>
                <a:t>изучают</a:t>
              </a:r>
            </a:p>
          </p:txBody>
        </p:sp>
      </p:grpSp>
      <p:sp>
        <p:nvSpPr>
          <p:cNvPr id="47" name="Google Shape;165;p3"/>
          <p:cNvSpPr/>
          <p:nvPr/>
        </p:nvSpPr>
        <p:spPr>
          <a:xfrm>
            <a:off x="746429" y="3488218"/>
            <a:ext cx="900942" cy="63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7</a:t>
            </a:r>
            <a:r>
              <a:rPr lang="ru-RU" sz="3200" dirty="0">
                <a:solidFill>
                  <a:schemeClr val="bg1"/>
                </a:solidFill>
                <a:latin typeface="Lato" panose="020B0604020202020204" charset="0"/>
                <a:ea typeface="Lato Black" panose="020F0502020204030203" pitchFamily="34" charset="0"/>
                <a:cs typeface="Arial" panose="020B0604020202020204" pitchFamily="34" charset="0"/>
                <a:sym typeface="Lato"/>
              </a:rPr>
              <a:t>% </a:t>
            </a:r>
            <a:endParaRPr sz="3200" dirty="0">
              <a:solidFill>
                <a:schemeClr val="bg1"/>
              </a:solidFill>
              <a:latin typeface="Lato" panose="020B0604020202020204" charset="0"/>
              <a:ea typeface="Lato Black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9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1799216" y="3645184"/>
            <a:ext cx="943620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обучаются разработке игр</a:t>
            </a:r>
          </a:p>
        </p:txBody>
      </p:sp>
      <p:sp>
        <p:nvSpPr>
          <p:cNvPr id="50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4222099" y="915218"/>
            <a:ext cx="1915985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Языки программирования</a:t>
            </a:r>
            <a:r>
              <a:rPr lang="en-US" sz="10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/</a:t>
            </a:r>
            <a:endParaRPr lang="ru-RU" sz="1000" b="1" dirty="0">
              <a:solidFill>
                <a:schemeClr val="tx1"/>
              </a:solidFill>
              <a:latin typeface="Lato" panose="020B0604020202020204" charset="0"/>
              <a:ea typeface="Lato"/>
              <a:cs typeface="Arial" panose="020B0604020202020204" pitchFamily="34" charset="0"/>
              <a:sym typeface="Lato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Среда разработки</a:t>
            </a:r>
          </a:p>
        </p:txBody>
      </p:sp>
      <p:graphicFrame>
        <p:nvGraphicFramePr>
          <p:cNvPr id="51" name="Диаграмма 50"/>
          <p:cNvGraphicFramePr/>
          <p:nvPr>
            <p:extLst/>
          </p:nvPr>
        </p:nvGraphicFramePr>
        <p:xfrm>
          <a:off x="6138084" y="1308192"/>
          <a:ext cx="2418993" cy="217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2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7063514" y="931527"/>
            <a:ext cx="1235265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Направление разработки</a:t>
            </a:r>
          </a:p>
        </p:txBody>
      </p:sp>
      <p:sp>
        <p:nvSpPr>
          <p:cNvPr id="53" name="Google Shape;228;p5">
            <a:extLst>
              <a:ext uri="{FF2B5EF4-FFF2-40B4-BE49-F238E27FC236}">
                <a16:creationId xmlns:a16="http://schemas.microsoft.com/office/drawing/2014/main" id="{55C50846-99ED-4311-8504-497019499928}"/>
              </a:ext>
            </a:extLst>
          </p:cNvPr>
          <p:cNvSpPr/>
          <p:nvPr/>
        </p:nvSpPr>
        <p:spPr>
          <a:xfrm>
            <a:off x="3137532" y="813620"/>
            <a:ext cx="5807015" cy="3913923"/>
          </a:xfrm>
          <a:prstGeom prst="roundRect">
            <a:avLst>
              <a:gd name="adj" fmla="val 8055"/>
            </a:avLst>
          </a:prstGeom>
          <a:noFill/>
          <a:ln w="6350" cap="flat" cmpd="sng">
            <a:solidFill>
              <a:srgbClr val="E03B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050">
              <a:solidFill>
                <a:srgbClr val="E13A5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" name="Google Shape;165;p3">
            <a:extLst>
              <a:ext uri="{FF2B5EF4-FFF2-40B4-BE49-F238E27FC236}">
                <a16:creationId xmlns:a16="http://schemas.microsoft.com/office/drawing/2014/main" id="{95471824-FC06-4866-BD71-9555BA37CAEC}"/>
              </a:ext>
            </a:extLst>
          </p:cNvPr>
          <p:cNvSpPr/>
          <p:nvPr/>
        </p:nvSpPr>
        <p:spPr>
          <a:xfrm>
            <a:off x="3283201" y="3719592"/>
            <a:ext cx="1570396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Топ-5 программ, </a:t>
            </a:r>
          </a:p>
          <a:p>
            <a:r>
              <a:rPr lang="ru-RU" sz="1000" b="1" dirty="0">
                <a:solidFill>
                  <a:schemeClr val="tx1"/>
                </a:solidFill>
                <a:latin typeface="Lato" panose="020B0604020202020204" charset="0"/>
                <a:ea typeface="Lato"/>
                <a:cs typeface="Arial" panose="020B0604020202020204" pitchFamily="34" charset="0"/>
                <a:sym typeface="Lato"/>
              </a:rPr>
              <a:t>кол-во зачисленных</a:t>
            </a:r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4222099" y="3617994"/>
          <a:ext cx="4614901" cy="104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07673" y="3486370"/>
            <a:ext cx="580183" cy="1892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0733" y="3849670"/>
            <a:ext cx="537123" cy="1711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6"/>
          <a:srcRect l="6235" t="3422" b="-1"/>
          <a:stretch/>
        </p:blipFill>
        <p:spPr>
          <a:xfrm>
            <a:off x="8024569" y="4060188"/>
            <a:ext cx="577470" cy="1613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10443" y="4263936"/>
            <a:ext cx="416151" cy="1550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8616" y="4450540"/>
            <a:ext cx="600053" cy="1643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5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895" y="2534160"/>
            <a:ext cx="9144000" cy="2903946"/>
          </a:xfrm>
          <a:prstGeom prst="rect">
            <a:avLst/>
          </a:prstGeom>
          <a:solidFill>
            <a:srgbClr val="F3F8FB"/>
          </a:solidFill>
          <a:ln>
            <a:solidFill>
              <a:srgbClr val="F3F8F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 rot="10800000" flipH="1">
            <a:off x="659352" y="3968477"/>
            <a:ext cx="6721356" cy="57371"/>
          </a:xfrm>
          <a:prstGeom prst="rect">
            <a:avLst/>
          </a:prstGeom>
          <a:gradFill>
            <a:gsLst>
              <a:gs pos="0">
                <a:srgbClr val="0559A5"/>
              </a:gs>
              <a:gs pos="100000">
                <a:srgbClr val="E13A5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782354" y="3049827"/>
            <a:ext cx="1326311" cy="59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>
                <a:solidFill>
                  <a:srgbClr val="0B1F33"/>
                </a:solidFill>
                <a:latin typeface="Lato"/>
                <a:ea typeface="Lato"/>
                <a:cs typeface="Lato"/>
              </a:rPr>
              <a:t>Донабор на поток 2022 года. </a:t>
            </a:r>
            <a:r>
              <a:rPr lang="ru-RU" sz="800" dirty="0">
                <a:solidFill>
                  <a:srgbClr val="065AA6"/>
                </a:solidFill>
                <a:latin typeface="Lato"/>
                <a:ea typeface="Lato"/>
                <a:cs typeface="Lato"/>
              </a:rPr>
              <a:t>Прием заявок на модуль </a:t>
            </a:r>
            <a:r>
              <a:rPr lang="ru-RU" sz="800" dirty="0">
                <a:solidFill>
                  <a:srgbClr val="0B1F33"/>
                </a:solidFill>
                <a:latin typeface="Lato"/>
                <a:ea typeface="Lato"/>
                <a:cs typeface="Lato"/>
              </a:rPr>
              <a:t>2. Модуль 1 сдается экстерном </a:t>
            </a:r>
            <a:endParaRPr sz="800" dirty="0">
              <a:solidFill>
                <a:srgbClr val="0B1F33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268" name="Google Shape;268;p7"/>
          <p:cNvGrpSpPr/>
          <p:nvPr/>
        </p:nvGrpSpPr>
        <p:grpSpPr>
          <a:xfrm>
            <a:off x="2335452" y="3162264"/>
            <a:ext cx="304800" cy="967740"/>
            <a:chOff x="374905" y="1680210"/>
            <a:chExt cx="304800" cy="967740"/>
          </a:xfrm>
        </p:grpSpPr>
        <p:sp>
          <p:nvSpPr>
            <p:cNvPr id="269" name="Google Shape;269;p7"/>
            <p:cNvSpPr/>
            <p:nvPr/>
          </p:nvSpPr>
          <p:spPr>
            <a:xfrm>
              <a:off x="374905" y="2343150"/>
              <a:ext cx="304800" cy="304800"/>
            </a:xfrm>
            <a:prstGeom prst="ellipse">
              <a:avLst/>
            </a:prstGeom>
            <a:solidFill>
              <a:srgbClr val="E83A54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2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70" name="Google Shape;270;p7"/>
            <p:cNvCxnSpPr/>
            <p:nvPr/>
          </p:nvCxnSpPr>
          <p:spPr>
            <a:xfrm>
              <a:off x="527305" y="1680210"/>
              <a:ext cx="0" cy="685800"/>
            </a:xfrm>
            <a:prstGeom prst="straightConnector1">
              <a:avLst/>
            </a:prstGeom>
            <a:noFill/>
            <a:ln w="12700" cap="flat" cmpd="sng">
              <a:solidFill>
                <a:srgbClr val="E13A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2" name="Google Shape;272;p7"/>
          <p:cNvSpPr/>
          <p:nvPr/>
        </p:nvSpPr>
        <p:spPr>
          <a:xfrm>
            <a:off x="4101583" y="3833733"/>
            <a:ext cx="304800" cy="304800"/>
          </a:xfrm>
          <a:prstGeom prst="ellipse">
            <a:avLst/>
          </a:prstGeom>
          <a:solidFill>
            <a:srgbClr val="065AA6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73" name="Google Shape;273;p7"/>
          <p:cNvCxnSpPr/>
          <p:nvPr/>
        </p:nvCxnSpPr>
        <p:spPr>
          <a:xfrm>
            <a:off x="4253983" y="4062333"/>
            <a:ext cx="0" cy="659887"/>
          </a:xfrm>
          <a:prstGeom prst="straightConnector1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7"/>
          <p:cNvSpPr/>
          <p:nvPr/>
        </p:nvSpPr>
        <p:spPr>
          <a:xfrm>
            <a:off x="7075907" y="3829493"/>
            <a:ext cx="304800" cy="304800"/>
          </a:xfrm>
          <a:prstGeom prst="ellipse">
            <a:avLst/>
          </a:prstGeom>
          <a:solidFill>
            <a:srgbClr val="065AA6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4384513" y="4188374"/>
            <a:ext cx="967989" cy="47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B1F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Старт нового набора школьников в 2023 году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5703558" y="4169122"/>
            <a:ext cx="1084216" cy="47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B1F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Начало обучения школьников –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новый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B1F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набор 2023 года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65AA6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137;p3"/>
          <p:cNvSpPr txBox="1"/>
          <p:nvPr/>
        </p:nvSpPr>
        <p:spPr>
          <a:xfrm>
            <a:off x="354125" y="273844"/>
            <a:ext cx="8161225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Как проект будет развиваться в </a:t>
            </a: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2023 году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8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0612" y="273844"/>
            <a:ext cx="800273" cy="38413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83B5CA6-92B1-409F-8A6A-1B69238BA345}"/>
              </a:ext>
            </a:extLst>
          </p:cNvPr>
          <p:cNvSpPr txBox="1"/>
          <p:nvPr/>
        </p:nvSpPr>
        <p:spPr>
          <a:xfrm>
            <a:off x="8749542" y="5502003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6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9630" y="3280295"/>
            <a:ext cx="1329912" cy="1581537"/>
          </a:xfrm>
          <a:prstGeom prst="snip2DiagRect">
            <a:avLst/>
          </a:prstGeom>
          <a:solidFill>
            <a:schemeClr val="bg1"/>
          </a:solidFill>
          <a:ln>
            <a:solidFill>
              <a:srgbClr val="E03B57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B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cs typeface="Lato" panose="020B0604020202020204" charset="0"/>
                <a:sym typeface="Arial"/>
              </a:rPr>
              <a:t>100 тысяч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cs typeface="Lato" panose="020B0604020202020204" charset="0"/>
                <a:sym typeface="Arial"/>
              </a:rPr>
              <a:t>школьников  завершат</a:t>
            </a:r>
            <a:r>
              <a:rPr kumimoji="0" lang="ru-RU" sz="9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cs typeface="Lato" panose="020B0604020202020204" charset="0"/>
                <a:sym typeface="Arial"/>
              </a:rPr>
              <a:t>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cs typeface="Lato" panose="020B0604020202020204" charset="0"/>
                <a:sym typeface="Arial"/>
              </a:rPr>
              <a:t> обучение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B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B0604020202020204" charset="0"/>
              <a:cs typeface="Lato" panose="020B0604020202020204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3B5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cs typeface="Lato" panose="020B0604020202020204" charset="0"/>
                <a:sym typeface="Arial"/>
              </a:rPr>
              <a:t>140 тысяч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cs typeface="Lato" panose="020B0604020202020204" charset="0"/>
                <a:sym typeface="Arial"/>
              </a:rPr>
              <a:t>школьников продолжат обучение</a:t>
            </a:r>
          </a:p>
        </p:txBody>
      </p:sp>
      <p:sp>
        <p:nvSpPr>
          <p:cNvPr id="62" name="Google Shape;344;p8"/>
          <p:cNvSpPr txBox="1"/>
          <p:nvPr/>
        </p:nvSpPr>
        <p:spPr>
          <a:xfrm>
            <a:off x="1072675" y="1833052"/>
            <a:ext cx="1915087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B0604020202020204" charset="0"/>
                <a:ea typeface="Lato"/>
                <a:cs typeface="Lato"/>
                <a:sym typeface="Lato"/>
              </a:rPr>
              <a:t>школьников 8-11 классов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" panose="020B0604020202020204" charset="0"/>
                <a:ea typeface="Lato"/>
                <a:cs typeface="Lato"/>
                <a:sym typeface="Lato"/>
              </a:rPr>
              <a:t>продолжат обучение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B0604020202020204" charset="0"/>
                <a:ea typeface="Lato"/>
                <a:cs typeface="Lato"/>
                <a:sym typeface="Lato"/>
              </a:rPr>
              <a:t> в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" panose="020B0604020202020204" charset="0"/>
                <a:ea typeface="Lato"/>
                <a:cs typeface="Lato"/>
                <a:sym typeface="Lato"/>
              </a:rPr>
              <a:t>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B0604020202020204" charset="0"/>
                <a:ea typeface="Lato"/>
                <a:cs typeface="Lato"/>
                <a:sym typeface="Lato"/>
              </a:rPr>
              <a:t>2023 году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B0604020202020204" charset="0"/>
              <a:ea typeface="Lato"/>
              <a:cs typeface="Lato"/>
              <a:sym typeface="Lato"/>
            </a:endParaRPr>
          </a:p>
        </p:txBody>
      </p:sp>
      <p:sp>
        <p:nvSpPr>
          <p:cNvPr id="63" name="Google Shape;345;p8"/>
          <p:cNvSpPr txBox="1"/>
          <p:nvPr/>
        </p:nvSpPr>
        <p:spPr>
          <a:xfrm>
            <a:off x="1072675" y="1020306"/>
            <a:ext cx="2663965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 Medium" panose="020F0602020204030203" pitchFamily="34" charset="0"/>
                <a:ea typeface="Lato"/>
                <a:cs typeface="Lato Medium" panose="020F0602020204030203" pitchFamily="34" charset="0"/>
                <a:sym typeface="Lato"/>
              </a:rPr>
              <a:t>100 000+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 Medium" panose="020F0602020204030203" pitchFamily="34" charset="0"/>
                <a:ea typeface="Lato"/>
                <a:cs typeface="Lato Medium" panose="020F0602020204030203" pitchFamily="34" charset="0"/>
                <a:sym typeface="Lato"/>
              </a:rPr>
              <a:t> 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65AA6"/>
              </a:solidFill>
              <a:effectLst/>
              <a:uLnTx/>
              <a:uFillTx/>
              <a:latin typeface="Lato Medium" panose="020F0602020204030203" pitchFamily="34" charset="0"/>
              <a:ea typeface="Lato"/>
              <a:cs typeface="Lato Medium" panose="020F0602020204030203" pitchFamily="34" charset="0"/>
              <a:sym typeface="Lato"/>
            </a:endParaRPr>
          </a:p>
        </p:txBody>
      </p:sp>
      <p:sp>
        <p:nvSpPr>
          <p:cNvPr id="64" name="Google Shape;280;p7"/>
          <p:cNvSpPr txBox="1"/>
          <p:nvPr/>
        </p:nvSpPr>
        <p:spPr>
          <a:xfrm>
            <a:off x="3980166" y="3519849"/>
            <a:ext cx="623361" cy="23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Lato"/>
                <a:sym typeface="Lato"/>
              </a:rPr>
              <a:t>май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5" name="Google Shape;280;p7"/>
          <p:cNvSpPr txBox="1"/>
          <p:nvPr/>
        </p:nvSpPr>
        <p:spPr>
          <a:xfrm>
            <a:off x="602505" y="4131837"/>
            <a:ext cx="775419" cy="23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cs typeface="Arial"/>
                <a:sym typeface="Lato"/>
              </a:rPr>
              <a:t>январь-февраль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6" name="Google Shape;264;p7"/>
          <p:cNvSpPr txBox="1"/>
          <p:nvPr/>
        </p:nvSpPr>
        <p:spPr>
          <a:xfrm>
            <a:off x="2712914" y="4069166"/>
            <a:ext cx="824910" cy="855396"/>
          </a:xfrm>
          <a:prstGeom prst="snip2DiagRect">
            <a:avLst/>
          </a:prstGeom>
          <a:solidFill>
            <a:srgbClr val="065AA6"/>
          </a:solidFill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Отбор провайдеров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и программ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для нового потока</a:t>
            </a:r>
          </a:p>
        </p:txBody>
      </p:sp>
      <p:sp>
        <p:nvSpPr>
          <p:cNvPr id="101" name="Google Shape;280;p7"/>
          <p:cNvSpPr txBox="1"/>
          <p:nvPr/>
        </p:nvSpPr>
        <p:spPr>
          <a:xfrm>
            <a:off x="2070123" y="4146186"/>
            <a:ext cx="489390" cy="23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cs typeface="Arial"/>
                <a:sym typeface="Lato"/>
              </a:rPr>
              <a:t>март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2" name="Google Shape;280;p7"/>
          <p:cNvSpPr txBox="1"/>
          <p:nvPr/>
        </p:nvSpPr>
        <p:spPr>
          <a:xfrm>
            <a:off x="5311883" y="3390627"/>
            <a:ext cx="623361" cy="35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cs typeface="Arial"/>
                <a:sym typeface="Lato"/>
              </a:rPr>
              <a:t>сентябрь- октябрь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4" name="Google Shape;344;p8"/>
          <p:cNvSpPr txBox="1"/>
          <p:nvPr/>
        </p:nvSpPr>
        <p:spPr>
          <a:xfrm>
            <a:off x="4962227" y="1812898"/>
            <a:ext cx="2811536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B0604020202020204" charset="0"/>
                <a:ea typeface="Lato"/>
                <a:cs typeface="Lato"/>
                <a:sym typeface="Lato"/>
              </a:rPr>
              <a:t>школьников 8-11 классов смогут  приступить к обучению в 2023 году – </a:t>
            </a: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" panose="020B0604020202020204" charset="0"/>
                <a:ea typeface="Lato"/>
                <a:cs typeface="Lato"/>
                <a:sym typeface="Lato"/>
              </a:rPr>
              <a:t>новый набор</a:t>
            </a: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065AA6"/>
              </a:solidFill>
              <a:effectLst/>
              <a:uLnTx/>
              <a:uFillTx/>
              <a:latin typeface="Lato" panose="020B0604020202020204" charset="0"/>
              <a:ea typeface="Lato"/>
              <a:cs typeface="Lato"/>
              <a:sym typeface="Lato"/>
            </a:endParaRPr>
          </a:p>
        </p:txBody>
      </p:sp>
      <p:sp>
        <p:nvSpPr>
          <p:cNvPr id="105" name="Google Shape;345;p8"/>
          <p:cNvSpPr txBox="1"/>
          <p:nvPr/>
        </p:nvSpPr>
        <p:spPr>
          <a:xfrm>
            <a:off x="4962227" y="1000152"/>
            <a:ext cx="2663965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E73B55"/>
                </a:solidFill>
                <a:effectLst/>
                <a:uLnTx/>
                <a:uFillTx/>
                <a:latin typeface="Lato Medium" panose="020F0602020204030203" pitchFamily="34" charset="0"/>
                <a:ea typeface="Lato"/>
                <a:cs typeface="Lato Medium" panose="020F0602020204030203" pitchFamily="34" charset="0"/>
                <a:sym typeface="Lato"/>
              </a:rPr>
              <a:t>140 000+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73B55"/>
                </a:solidFill>
                <a:effectLst/>
                <a:uLnTx/>
                <a:uFillTx/>
                <a:latin typeface="Lato Medium" panose="020F0602020204030203" pitchFamily="34" charset="0"/>
                <a:ea typeface="Lato"/>
                <a:cs typeface="Lato Medium" panose="020F0602020204030203" pitchFamily="34" charset="0"/>
                <a:sym typeface="Lato"/>
              </a:rPr>
              <a:t> 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E73B55"/>
              </a:solidFill>
              <a:effectLst/>
              <a:uLnTx/>
              <a:uFillTx/>
              <a:latin typeface="Lato Medium" panose="020F0602020204030203" pitchFamily="34" charset="0"/>
              <a:ea typeface="Lato"/>
              <a:cs typeface="Lato Medium" panose="020F0602020204030203" pitchFamily="34" charset="0"/>
              <a:sym typeface="Lato"/>
            </a:endParaRPr>
          </a:p>
        </p:txBody>
      </p:sp>
      <p:grpSp>
        <p:nvGrpSpPr>
          <p:cNvPr id="34" name="Google Shape;268;p7"/>
          <p:cNvGrpSpPr/>
          <p:nvPr/>
        </p:nvGrpSpPr>
        <p:grpSpPr>
          <a:xfrm>
            <a:off x="505536" y="3130538"/>
            <a:ext cx="304800" cy="967740"/>
            <a:chOff x="374905" y="1680210"/>
            <a:chExt cx="304800" cy="967740"/>
          </a:xfrm>
        </p:grpSpPr>
        <p:sp>
          <p:nvSpPr>
            <p:cNvPr id="35" name="Google Shape;269;p7"/>
            <p:cNvSpPr/>
            <p:nvPr/>
          </p:nvSpPr>
          <p:spPr>
            <a:xfrm>
              <a:off x="374905" y="2343150"/>
              <a:ext cx="304800" cy="304800"/>
            </a:xfrm>
            <a:prstGeom prst="ellipse">
              <a:avLst/>
            </a:prstGeom>
            <a:solidFill>
              <a:srgbClr val="E83A54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1000" b="1" dirty="0">
                  <a:solidFill>
                    <a:srgbClr val="FFFFFF"/>
                  </a:solidFill>
                  <a:latin typeface="Lato"/>
                  <a:sym typeface="Lato"/>
                </a:rPr>
                <a:t>1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270;p7"/>
            <p:cNvCxnSpPr/>
            <p:nvPr/>
          </p:nvCxnSpPr>
          <p:spPr>
            <a:xfrm>
              <a:off x="527305" y="1680210"/>
              <a:ext cx="0" cy="685800"/>
            </a:xfrm>
            <a:prstGeom prst="straightConnector1">
              <a:avLst/>
            </a:prstGeom>
            <a:noFill/>
            <a:ln w="12700" cap="flat" cmpd="sng">
              <a:solidFill>
                <a:srgbClr val="E13A5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" name="TextBox 3"/>
          <p:cNvSpPr txBox="1"/>
          <p:nvPr/>
        </p:nvSpPr>
        <p:spPr>
          <a:xfrm rot="16200000">
            <a:off x="-314554" y="3496732"/>
            <a:ext cx="1067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03B57"/>
                </a:solidFill>
                <a:latin typeface="Lato" panose="020B0604020202020204" charset="0"/>
              </a:rPr>
              <a:t>Поток 2022 года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324688" y="4564438"/>
            <a:ext cx="1067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65AA6"/>
                </a:solidFill>
                <a:latin typeface="Lato" panose="020B0604020202020204" charset="0"/>
              </a:rPr>
              <a:t>Поток 202</a:t>
            </a:r>
            <a:r>
              <a:rPr lang="en-US" sz="800" dirty="0">
                <a:solidFill>
                  <a:srgbClr val="065AA6"/>
                </a:solidFill>
                <a:latin typeface="Lato" panose="020B0604020202020204" charset="0"/>
              </a:rPr>
              <a:t>3</a:t>
            </a:r>
            <a:r>
              <a:rPr lang="ru-RU" sz="800" dirty="0">
                <a:solidFill>
                  <a:srgbClr val="065AA6"/>
                </a:solidFill>
                <a:latin typeface="Lato" panose="020B0604020202020204" charset="0"/>
              </a:rPr>
              <a:t> года </a:t>
            </a:r>
          </a:p>
        </p:txBody>
      </p:sp>
      <p:grpSp>
        <p:nvGrpSpPr>
          <p:cNvPr id="39" name="Google Shape;271;p7"/>
          <p:cNvGrpSpPr/>
          <p:nvPr/>
        </p:nvGrpSpPr>
        <p:grpSpPr>
          <a:xfrm>
            <a:off x="5303955" y="3816338"/>
            <a:ext cx="304800" cy="888487"/>
            <a:chOff x="374905" y="2343150"/>
            <a:chExt cx="304800" cy="888487"/>
          </a:xfrm>
        </p:grpSpPr>
        <p:sp>
          <p:nvSpPr>
            <p:cNvPr id="40" name="Google Shape;272;p7"/>
            <p:cNvSpPr/>
            <p:nvPr/>
          </p:nvSpPr>
          <p:spPr>
            <a:xfrm>
              <a:off x="374905" y="2343150"/>
              <a:ext cx="304800" cy="304800"/>
            </a:xfrm>
            <a:prstGeom prst="ellipse">
              <a:avLst/>
            </a:prstGeom>
            <a:solidFill>
              <a:srgbClr val="065AA6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Lato"/>
                  <a:cs typeface="Lato"/>
                  <a:sym typeface="Lato"/>
                </a:rPr>
                <a:t>4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1" name="Google Shape;273;p7"/>
            <p:cNvCxnSpPr/>
            <p:nvPr/>
          </p:nvCxnSpPr>
          <p:spPr>
            <a:xfrm>
              <a:off x="527305" y="2571750"/>
              <a:ext cx="0" cy="659887"/>
            </a:xfrm>
            <a:prstGeom prst="straightConnector1">
              <a:avLst/>
            </a:prstGeom>
            <a:noFill/>
            <a:ln w="12700" cap="flat" cmpd="sng">
              <a:solidFill>
                <a:srgbClr val="065AA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43" name="Google Shape;273;p7"/>
          <p:cNvCxnSpPr/>
          <p:nvPr/>
        </p:nvCxnSpPr>
        <p:spPr>
          <a:xfrm>
            <a:off x="2524213" y="4113505"/>
            <a:ext cx="0" cy="659887"/>
          </a:xfrm>
          <a:prstGeom prst="straightConnector1">
            <a:avLst/>
          </a:prstGeom>
          <a:noFill/>
          <a:ln w="12700" cap="flat" cmpd="sng">
            <a:solidFill>
              <a:srgbClr val="065AA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264;p7"/>
          <p:cNvSpPr txBox="1"/>
          <p:nvPr/>
        </p:nvSpPr>
        <p:spPr>
          <a:xfrm>
            <a:off x="2734679" y="3223252"/>
            <a:ext cx="824910" cy="59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B1F33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Продолжение обучения на 2,3 и 4 модуле –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65AA6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набор 2022 года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65A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0252" y="4953926"/>
            <a:ext cx="1406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065AA6"/>
                </a:solidFill>
                <a:latin typeface="Lato"/>
                <a:ea typeface="Lato"/>
                <a:cs typeface="Lato"/>
              </a:rPr>
              <a:t>Futurecode.ru/programs</a:t>
            </a:r>
            <a:endParaRPr lang="ru-RU" sz="800" u="sng" dirty="0">
              <a:solidFill>
                <a:srgbClr val="065AA6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83" y="5005397"/>
            <a:ext cx="771779" cy="1378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6" y="2805979"/>
            <a:ext cx="771779" cy="1378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457950" y="5062818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6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5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2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8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4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"/>
          <p:cNvSpPr txBox="1"/>
          <p:nvPr/>
        </p:nvSpPr>
        <p:spPr>
          <a:xfrm>
            <a:off x="488879" y="254321"/>
            <a:ext cx="5712332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ru-RU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Белгородская область </a:t>
            </a:r>
            <a:r>
              <a:rPr lang="en-US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2022 </a:t>
            </a:r>
            <a:r>
              <a:rPr lang="ru-RU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г.</a:t>
            </a:r>
            <a:endParaRPr sz="2100" b="1" dirty="0">
              <a:solidFill>
                <a:srgbClr val="44546A">
                  <a:lumMod val="50000"/>
                </a:srgbClr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4" name="Google Shape;334;p8"/>
          <p:cNvGrpSpPr/>
          <p:nvPr/>
        </p:nvGrpSpPr>
        <p:grpSpPr>
          <a:xfrm>
            <a:off x="25212" y="2246367"/>
            <a:ext cx="2616946" cy="489878"/>
            <a:chOff x="280910" y="1983753"/>
            <a:chExt cx="2239592" cy="489878"/>
          </a:xfrm>
        </p:grpSpPr>
        <p:sp>
          <p:nvSpPr>
            <p:cNvPr id="335" name="Google Shape;335;p8"/>
            <p:cNvSpPr txBox="1"/>
            <p:nvPr/>
          </p:nvSpPr>
          <p:spPr>
            <a:xfrm>
              <a:off x="1751374" y="2026400"/>
              <a:ext cx="769128" cy="3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поступило</a:t>
              </a:r>
              <a:endParaRPr sz="1000" dirty="0"/>
            </a:p>
            <a:p>
              <a:pPr marL="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на ЕПГУ</a:t>
              </a:r>
              <a:endParaRPr sz="1000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6" name="Google Shape;336;p8"/>
            <p:cNvSpPr txBox="1"/>
            <p:nvPr/>
          </p:nvSpPr>
          <p:spPr>
            <a:xfrm>
              <a:off x="280910" y="1983753"/>
              <a:ext cx="1217938" cy="48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lvl="0" algn="r"/>
              <a:r>
                <a:rPr lang="ru-RU" sz="2000" b="1" dirty="0">
                  <a:solidFill>
                    <a:srgbClr val="E13A56"/>
                  </a:solidFill>
                  <a:latin typeface="Lato"/>
                  <a:ea typeface="Lato"/>
                  <a:cs typeface="Lato"/>
                </a:rPr>
                <a:t>2386</a:t>
              </a:r>
            </a:p>
            <a:p>
              <a:pPr lvl="0" algn="r"/>
              <a:r>
                <a:rPr lang="ru-RU" sz="1100" b="1" dirty="0">
                  <a:solidFill>
                    <a:srgbClr val="E13A56"/>
                  </a:solidFill>
                  <a:latin typeface="Lato"/>
                  <a:ea typeface="Lato"/>
                  <a:cs typeface="Lato"/>
                  <a:sym typeface="Lato"/>
                </a:rPr>
                <a:t>заявлений</a:t>
              </a:r>
              <a:endParaRPr dirty="0"/>
            </a:p>
          </p:txBody>
        </p:sp>
      </p:grpSp>
      <p:pic>
        <p:nvPicPr>
          <p:cNvPr id="338" name="Google Shape;33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879" y="931887"/>
            <a:ext cx="2322007" cy="77780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40" name="Google Shape;340;p8"/>
          <p:cNvSpPr/>
          <p:nvPr/>
        </p:nvSpPr>
        <p:spPr>
          <a:xfrm>
            <a:off x="1116904" y="993201"/>
            <a:ext cx="15796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algn="ctr"/>
            <a:r>
              <a:rPr lang="ru-RU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Подали заявления 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2" name="Google Shape;34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36727" y="188389"/>
            <a:ext cx="800273" cy="384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8"/>
          <p:cNvGrpSpPr/>
          <p:nvPr/>
        </p:nvGrpSpPr>
        <p:grpSpPr>
          <a:xfrm>
            <a:off x="3356785" y="2180324"/>
            <a:ext cx="1190328" cy="2000673"/>
            <a:chOff x="3394431" y="1648525"/>
            <a:chExt cx="743728" cy="2000673"/>
          </a:xfrm>
        </p:grpSpPr>
        <p:sp>
          <p:nvSpPr>
            <p:cNvPr id="345" name="Google Shape;345;p8"/>
            <p:cNvSpPr txBox="1"/>
            <p:nvPr/>
          </p:nvSpPr>
          <p:spPr>
            <a:xfrm>
              <a:off x="3394431" y="1711803"/>
              <a:ext cx="659515" cy="48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algn="r"/>
              <a:r>
                <a:rPr lang="ru-RU" sz="2000" b="1" dirty="0">
                  <a:solidFill>
                    <a:srgbClr val="E13A56"/>
                  </a:solidFill>
                  <a:latin typeface="Lato"/>
                  <a:ea typeface="Lato"/>
                  <a:cs typeface="Lato"/>
                  <a:sym typeface="Lato"/>
                </a:rPr>
                <a:t>1059</a:t>
              </a:r>
            </a:p>
            <a:p>
              <a:pPr marL="12700" indent="0" algn="r">
                <a:buFont typeface="Arial"/>
                <a:buNone/>
              </a:pPr>
              <a:r>
                <a:rPr lang="ru-RU" sz="1100" b="1" dirty="0">
                  <a:solidFill>
                    <a:srgbClr val="E13A56"/>
                  </a:solidFill>
                  <a:latin typeface="Lato"/>
                  <a:ea typeface="Lato"/>
                  <a:cs typeface="Lato"/>
                  <a:sym typeface="Lato"/>
                </a:rPr>
                <a:t>обучающихся</a:t>
              </a:r>
              <a:endParaRPr sz="1100" b="1" dirty="0">
                <a:solidFill>
                  <a:srgbClr val="E13A5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flipH="1">
              <a:off x="4109593" y="1648525"/>
              <a:ext cx="28566" cy="2000673"/>
            </a:xfrm>
            <a:custGeom>
              <a:avLst/>
              <a:gdLst/>
              <a:ahLst/>
              <a:cxnLst/>
              <a:rect l="l" t="t" r="r" b="b"/>
              <a:pathLst>
                <a:path w="120000" h="631825" extrusionOk="0">
                  <a:moveTo>
                    <a:pt x="0" y="0"/>
                  </a:moveTo>
                  <a:lnTo>
                    <a:pt x="0" y="631571"/>
                  </a:lnTo>
                </a:path>
              </a:pathLst>
            </a:custGeom>
            <a:noFill/>
            <a:ln w="9525" cap="flat" cmpd="sng">
              <a:solidFill>
                <a:srgbClr val="E13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1202" y="931887"/>
            <a:ext cx="2323680" cy="768918"/>
          </a:xfrm>
          <a:prstGeom prst="roundRect">
            <a:avLst/>
          </a:prstGeom>
          <a:noFill/>
          <a:ln>
            <a:noFill/>
          </a:ln>
        </p:spPr>
      </p:pic>
      <p:grpSp>
        <p:nvGrpSpPr>
          <p:cNvPr id="350" name="Google Shape;350;p8"/>
          <p:cNvGrpSpPr/>
          <p:nvPr/>
        </p:nvGrpSpPr>
        <p:grpSpPr>
          <a:xfrm>
            <a:off x="3634541" y="1035858"/>
            <a:ext cx="1518789" cy="419719"/>
            <a:chOff x="4736057" y="834889"/>
            <a:chExt cx="1518789" cy="419719"/>
          </a:xfrm>
        </p:grpSpPr>
        <p:sp>
          <p:nvSpPr>
            <p:cNvPr id="351" name="Google Shape;351;p8"/>
            <p:cNvSpPr/>
            <p:nvPr/>
          </p:nvSpPr>
          <p:spPr>
            <a:xfrm>
              <a:off x="5380568" y="848259"/>
              <a:ext cx="87427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52" name="Google Shape;352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36057" y="834889"/>
              <a:ext cx="419719" cy="4197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8"/>
          <p:cNvSpPr/>
          <p:nvPr/>
        </p:nvSpPr>
        <p:spPr>
          <a:xfrm>
            <a:off x="1627024" y="2180324"/>
            <a:ext cx="45719" cy="2128828"/>
          </a:xfrm>
          <a:custGeom>
            <a:avLst/>
            <a:gdLst/>
            <a:ahLst/>
            <a:cxnLst/>
            <a:rect l="l" t="t" r="r" b="b"/>
            <a:pathLst>
              <a:path w="120000" h="631825" extrusionOk="0">
                <a:moveTo>
                  <a:pt x="0" y="0"/>
                </a:moveTo>
                <a:lnTo>
                  <a:pt x="0" y="631571"/>
                </a:lnTo>
              </a:path>
            </a:pathLst>
          </a:custGeom>
          <a:noFill/>
          <a:ln w="9525" cap="flat" cmpd="sng">
            <a:solidFill>
              <a:srgbClr val="E13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8"/>
          <p:cNvGrpSpPr/>
          <p:nvPr/>
        </p:nvGrpSpPr>
        <p:grpSpPr>
          <a:xfrm>
            <a:off x="733152" y="3225956"/>
            <a:ext cx="1673535" cy="674544"/>
            <a:chOff x="789744" y="3002882"/>
            <a:chExt cx="1673535" cy="674544"/>
          </a:xfrm>
        </p:grpSpPr>
        <p:sp>
          <p:nvSpPr>
            <p:cNvPr id="357" name="Google Shape;357;p8"/>
            <p:cNvSpPr txBox="1"/>
            <p:nvPr/>
          </p:nvSpPr>
          <p:spPr>
            <a:xfrm>
              <a:off x="789744" y="3002882"/>
              <a:ext cx="767504" cy="382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R="5080" algn="r"/>
              <a:r>
                <a:rPr lang="ru-RU" sz="1200" b="1" dirty="0">
                  <a:solidFill>
                    <a:srgbClr val="0B1F33"/>
                  </a:solidFill>
                  <a:latin typeface="Lato"/>
                  <a:ea typeface="Lato"/>
                  <a:cs typeface="Lato"/>
                </a:rPr>
                <a:t>1653</a:t>
              </a:r>
            </a:p>
            <a:p>
              <a:pPr marR="5080" algn="r"/>
              <a:endParaRPr lang="ru-RU" sz="12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8" name="Google Shape;358;p8"/>
            <p:cNvSpPr txBox="1"/>
            <p:nvPr/>
          </p:nvSpPr>
          <p:spPr>
            <a:xfrm>
              <a:off x="1774003" y="3010577"/>
              <a:ext cx="689276" cy="666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ОНЛАЙН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ОФЛАЙН</a:t>
              </a:r>
              <a:r>
                <a:rPr lang="ru-RU" sz="2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6" name="Google Shape;33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76322" y="932229"/>
            <a:ext cx="2322007" cy="76546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8" name="Google Shape;340;p8"/>
          <p:cNvSpPr/>
          <p:nvPr/>
        </p:nvSpPr>
        <p:spPr>
          <a:xfrm>
            <a:off x="6313523" y="944341"/>
            <a:ext cx="223086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algn="ctr"/>
            <a: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Конверсия заявок </a:t>
            </a:r>
            <a:b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в зачисленные </a:t>
            </a:r>
            <a:b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на обучение, %</a:t>
            </a:r>
          </a:p>
        </p:txBody>
      </p:sp>
      <p:sp>
        <p:nvSpPr>
          <p:cNvPr id="42" name="Google Shape;336;p8"/>
          <p:cNvSpPr txBox="1"/>
          <p:nvPr/>
        </p:nvSpPr>
        <p:spPr>
          <a:xfrm>
            <a:off x="6209860" y="2289016"/>
            <a:ext cx="1059301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 algn="r"/>
            <a:r>
              <a:rPr lang="ru-RU" sz="2100" b="1" dirty="0">
                <a:solidFill>
                  <a:srgbClr val="E13A56"/>
                </a:solidFill>
                <a:latin typeface="Lato"/>
                <a:ea typeface="Lato"/>
                <a:cs typeface="Lato"/>
                <a:sym typeface="Lato"/>
              </a:rPr>
              <a:t>44,38 %</a:t>
            </a:r>
          </a:p>
        </p:txBody>
      </p:sp>
      <p:sp>
        <p:nvSpPr>
          <p:cNvPr id="44" name="Google Shape;354;p8"/>
          <p:cNvSpPr/>
          <p:nvPr/>
        </p:nvSpPr>
        <p:spPr>
          <a:xfrm>
            <a:off x="7411673" y="2180324"/>
            <a:ext cx="45719" cy="2000673"/>
          </a:xfrm>
          <a:custGeom>
            <a:avLst/>
            <a:gdLst/>
            <a:ahLst/>
            <a:cxnLst/>
            <a:rect l="l" t="t" r="r" b="b"/>
            <a:pathLst>
              <a:path w="120000" h="631825" extrusionOk="0">
                <a:moveTo>
                  <a:pt x="0" y="0"/>
                </a:moveTo>
                <a:lnTo>
                  <a:pt x="0" y="631571"/>
                </a:lnTo>
              </a:path>
            </a:pathLst>
          </a:custGeom>
          <a:noFill/>
          <a:ln w="9525" cap="flat" cmpd="sng">
            <a:solidFill>
              <a:srgbClr val="E13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356;p8"/>
          <p:cNvGrpSpPr/>
          <p:nvPr/>
        </p:nvGrpSpPr>
        <p:grpSpPr>
          <a:xfrm>
            <a:off x="3634541" y="3225956"/>
            <a:ext cx="1703621" cy="674544"/>
            <a:chOff x="759658" y="3002882"/>
            <a:chExt cx="1703621" cy="674544"/>
          </a:xfrm>
        </p:grpSpPr>
        <p:sp>
          <p:nvSpPr>
            <p:cNvPr id="54" name="Google Shape;357;p8"/>
            <p:cNvSpPr txBox="1"/>
            <p:nvPr/>
          </p:nvSpPr>
          <p:spPr>
            <a:xfrm>
              <a:off x="759658" y="3002882"/>
              <a:ext cx="767504" cy="56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R="5080" algn="r"/>
              <a:r>
                <a:rPr lang="ru-RU" sz="1200" b="1" dirty="0">
                  <a:solidFill>
                    <a:srgbClr val="0B1F33"/>
                  </a:solidFill>
                  <a:latin typeface="Lato"/>
                  <a:ea typeface="Lato"/>
                  <a:cs typeface="Lato"/>
                </a:rPr>
                <a:t>848</a:t>
              </a:r>
            </a:p>
            <a:p>
              <a:pPr marR="5080" algn="r"/>
              <a:endParaRPr lang="ru-RU" sz="12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R="5080" algn="r"/>
              <a:r>
                <a:rPr lang="ru-RU" sz="12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211</a:t>
              </a:r>
              <a:endParaRPr sz="12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Google Shape;358;p8"/>
            <p:cNvSpPr txBox="1"/>
            <p:nvPr/>
          </p:nvSpPr>
          <p:spPr>
            <a:xfrm>
              <a:off x="1774003" y="3010577"/>
              <a:ext cx="689276" cy="666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ОНЛАЙН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ОФЛАЙН</a:t>
              </a:r>
              <a:r>
                <a:rPr lang="ru-RU" sz="2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6" name="Google Shape;340;p8"/>
          <p:cNvSpPr/>
          <p:nvPr/>
        </p:nvSpPr>
        <p:spPr>
          <a:xfrm>
            <a:off x="4054260" y="968529"/>
            <a:ext cx="16262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/>
            <a:r>
              <a:rPr lang="ru-RU" sz="1800" b="1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Зачислены на обучение</a:t>
            </a:r>
            <a:endParaRPr sz="1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124" y="1000467"/>
            <a:ext cx="487722" cy="524301"/>
          </a:xfrm>
          <a:prstGeom prst="rect">
            <a:avLst/>
          </a:prstGeom>
        </p:spPr>
      </p:pic>
      <p:sp>
        <p:nvSpPr>
          <p:cNvPr id="57" name="Google Shape;335;p8"/>
          <p:cNvSpPr txBox="1"/>
          <p:nvPr/>
        </p:nvSpPr>
        <p:spPr>
          <a:xfrm>
            <a:off x="4648886" y="2254061"/>
            <a:ext cx="762563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приступили к обучению на 1 модуль</a:t>
            </a:r>
            <a:endParaRPr sz="1000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335;p8"/>
          <p:cNvSpPr txBox="1"/>
          <p:nvPr/>
        </p:nvSpPr>
        <p:spPr>
          <a:xfrm>
            <a:off x="7564483" y="2301838"/>
            <a:ext cx="944488" cy="1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Желтая зона</a:t>
            </a:r>
            <a:endParaRPr sz="1000" dirty="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Google Shape;357;p8"/>
          <p:cNvSpPr txBox="1"/>
          <p:nvPr/>
        </p:nvSpPr>
        <p:spPr>
          <a:xfrm>
            <a:off x="750924" y="3578079"/>
            <a:ext cx="749732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 algn="r"/>
            <a:r>
              <a:rPr lang="ru-RU" sz="1200" b="1" dirty="0">
                <a:solidFill>
                  <a:srgbClr val="0B1F33"/>
                </a:solidFill>
                <a:latin typeface="Lato"/>
                <a:ea typeface="Lato"/>
                <a:cs typeface="Lato"/>
              </a:rPr>
              <a:t>733</a:t>
            </a:r>
          </a:p>
          <a:p>
            <a:pPr marR="5080" algn="r"/>
            <a:endParaRPr lang="ru-RU" sz="1200" b="1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7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5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8872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96098" y="-400050"/>
            <a:ext cx="229567" cy="22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03324" y="-398321"/>
            <a:ext cx="229567" cy="229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"/>
          <p:cNvSpPr txBox="1"/>
          <p:nvPr/>
        </p:nvSpPr>
        <p:spPr>
          <a:xfrm>
            <a:off x="488879" y="254321"/>
            <a:ext cx="5712332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/>
            <a:r>
              <a:rPr lang="ru-RU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Белгородская область </a:t>
            </a:r>
            <a:r>
              <a:rPr lang="en-US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202</a:t>
            </a:r>
            <a:r>
              <a:rPr lang="ru-RU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US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100" b="1" dirty="0">
                <a:solidFill>
                  <a:srgbClr val="44546A">
                    <a:lumMod val="50000"/>
                  </a:srgbClr>
                </a:solidFill>
                <a:latin typeface="Lato"/>
                <a:ea typeface="Lato"/>
                <a:cs typeface="Lato"/>
                <a:sym typeface="Lato"/>
              </a:rPr>
              <a:t>г.</a:t>
            </a:r>
            <a:endParaRPr sz="2100" b="1" dirty="0">
              <a:solidFill>
                <a:srgbClr val="44546A">
                  <a:lumMod val="50000"/>
                </a:srgbClr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4" name="Google Shape;334;p8"/>
          <p:cNvGrpSpPr/>
          <p:nvPr/>
        </p:nvGrpSpPr>
        <p:grpSpPr>
          <a:xfrm>
            <a:off x="25212" y="2246367"/>
            <a:ext cx="2616946" cy="489878"/>
            <a:chOff x="280910" y="1983753"/>
            <a:chExt cx="2239592" cy="489878"/>
          </a:xfrm>
        </p:grpSpPr>
        <p:sp>
          <p:nvSpPr>
            <p:cNvPr id="335" name="Google Shape;335;p8"/>
            <p:cNvSpPr txBox="1"/>
            <p:nvPr/>
          </p:nvSpPr>
          <p:spPr>
            <a:xfrm>
              <a:off x="1751374" y="2026400"/>
              <a:ext cx="769128" cy="3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поступило</a:t>
              </a:r>
              <a:endParaRPr sz="1000" dirty="0"/>
            </a:p>
            <a:p>
              <a:pPr marL="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ru-RU" sz="1000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на ЕПГУ</a:t>
              </a:r>
              <a:endParaRPr sz="1000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6" name="Google Shape;336;p8"/>
            <p:cNvSpPr txBox="1"/>
            <p:nvPr/>
          </p:nvSpPr>
          <p:spPr>
            <a:xfrm>
              <a:off x="280910" y="1983753"/>
              <a:ext cx="1217938" cy="48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lvl="0" algn="r"/>
              <a:r>
                <a:rPr lang="ru-RU" sz="2000" b="1" dirty="0">
                  <a:solidFill>
                    <a:srgbClr val="E13A56"/>
                  </a:solidFill>
                  <a:latin typeface="Lato"/>
                  <a:ea typeface="Lato"/>
                  <a:cs typeface="Lato"/>
                </a:rPr>
                <a:t>343</a:t>
              </a:r>
            </a:p>
            <a:p>
              <a:pPr lvl="0" algn="r"/>
              <a:r>
                <a:rPr lang="ru-RU" sz="1100" b="1" dirty="0">
                  <a:solidFill>
                    <a:srgbClr val="E13A56"/>
                  </a:solidFill>
                  <a:latin typeface="Lato"/>
                  <a:ea typeface="Lato"/>
                  <a:cs typeface="Lato"/>
                  <a:sym typeface="Lato"/>
                </a:rPr>
                <a:t>заявлений</a:t>
              </a:r>
              <a:endParaRPr dirty="0"/>
            </a:p>
          </p:txBody>
        </p:sp>
      </p:grpSp>
      <p:pic>
        <p:nvPicPr>
          <p:cNvPr id="338" name="Google Shape;33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879" y="931887"/>
            <a:ext cx="2322007" cy="77780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40" name="Google Shape;340;p8"/>
          <p:cNvSpPr/>
          <p:nvPr/>
        </p:nvSpPr>
        <p:spPr>
          <a:xfrm>
            <a:off x="1116904" y="993201"/>
            <a:ext cx="15796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algn="ctr"/>
            <a:r>
              <a:rPr lang="ru-RU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Подали заявления 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2" name="Google Shape;34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36727" y="188389"/>
            <a:ext cx="800273" cy="384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8"/>
          <p:cNvGrpSpPr/>
          <p:nvPr/>
        </p:nvGrpSpPr>
        <p:grpSpPr>
          <a:xfrm>
            <a:off x="3356785" y="2180324"/>
            <a:ext cx="1190328" cy="2000673"/>
            <a:chOff x="3394431" y="1648525"/>
            <a:chExt cx="743728" cy="2000673"/>
          </a:xfrm>
        </p:grpSpPr>
        <p:sp>
          <p:nvSpPr>
            <p:cNvPr id="345" name="Google Shape;345;p8"/>
            <p:cNvSpPr txBox="1"/>
            <p:nvPr/>
          </p:nvSpPr>
          <p:spPr>
            <a:xfrm>
              <a:off x="3394431" y="1711803"/>
              <a:ext cx="659515" cy="48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algn="r"/>
              <a:r>
                <a:rPr lang="ru-RU" sz="2000" b="1" dirty="0">
                  <a:solidFill>
                    <a:srgbClr val="E13A56"/>
                  </a:solidFill>
                  <a:latin typeface="Lato"/>
                  <a:ea typeface="Lato"/>
                  <a:cs typeface="Lato"/>
                  <a:sym typeface="Lato"/>
                </a:rPr>
                <a:t>85</a:t>
              </a:r>
            </a:p>
            <a:p>
              <a:pPr marL="12700" indent="0" algn="r">
                <a:buFont typeface="Arial"/>
                <a:buNone/>
              </a:pPr>
              <a:r>
                <a:rPr lang="ru-RU" sz="1100" b="1" dirty="0">
                  <a:solidFill>
                    <a:srgbClr val="E13A56"/>
                  </a:solidFill>
                  <a:latin typeface="Lato"/>
                  <a:ea typeface="Lato"/>
                  <a:cs typeface="Lato"/>
                  <a:sym typeface="Lato"/>
                </a:rPr>
                <a:t>обучающихся</a:t>
              </a:r>
              <a:endParaRPr sz="1100" b="1" dirty="0">
                <a:solidFill>
                  <a:srgbClr val="E13A5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flipH="1">
              <a:off x="4109593" y="1648525"/>
              <a:ext cx="28566" cy="2000673"/>
            </a:xfrm>
            <a:custGeom>
              <a:avLst/>
              <a:gdLst/>
              <a:ahLst/>
              <a:cxnLst/>
              <a:rect l="l" t="t" r="r" b="b"/>
              <a:pathLst>
                <a:path w="120000" h="631825" extrusionOk="0">
                  <a:moveTo>
                    <a:pt x="0" y="0"/>
                  </a:moveTo>
                  <a:lnTo>
                    <a:pt x="0" y="631571"/>
                  </a:lnTo>
                </a:path>
              </a:pathLst>
            </a:custGeom>
            <a:noFill/>
            <a:ln w="9525" cap="flat" cmpd="sng">
              <a:solidFill>
                <a:srgbClr val="E13A5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1202" y="931887"/>
            <a:ext cx="2323680" cy="768918"/>
          </a:xfrm>
          <a:prstGeom prst="roundRect">
            <a:avLst/>
          </a:prstGeom>
          <a:noFill/>
          <a:ln>
            <a:noFill/>
          </a:ln>
        </p:spPr>
      </p:pic>
      <p:grpSp>
        <p:nvGrpSpPr>
          <p:cNvPr id="350" name="Google Shape;350;p8"/>
          <p:cNvGrpSpPr/>
          <p:nvPr/>
        </p:nvGrpSpPr>
        <p:grpSpPr>
          <a:xfrm>
            <a:off x="3634541" y="1035858"/>
            <a:ext cx="1518789" cy="419719"/>
            <a:chOff x="4736057" y="834889"/>
            <a:chExt cx="1518789" cy="419719"/>
          </a:xfrm>
        </p:grpSpPr>
        <p:sp>
          <p:nvSpPr>
            <p:cNvPr id="351" name="Google Shape;351;p8"/>
            <p:cNvSpPr/>
            <p:nvPr/>
          </p:nvSpPr>
          <p:spPr>
            <a:xfrm>
              <a:off x="5380568" y="848259"/>
              <a:ext cx="874278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52" name="Google Shape;352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736057" y="834889"/>
              <a:ext cx="419719" cy="4197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8"/>
          <p:cNvSpPr/>
          <p:nvPr/>
        </p:nvSpPr>
        <p:spPr>
          <a:xfrm>
            <a:off x="1627024" y="2180324"/>
            <a:ext cx="45719" cy="2128828"/>
          </a:xfrm>
          <a:custGeom>
            <a:avLst/>
            <a:gdLst/>
            <a:ahLst/>
            <a:cxnLst/>
            <a:rect l="l" t="t" r="r" b="b"/>
            <a:pathLst>
              <a:path w="120000" h="631825" extrusionOk="0">
                <a:moveTo>
                  <a:pt x="0" y="0"/>
                </a:moveTo>
                <a:lnTo>
                  <a:pt x="0" y="631571"/>
                </a:lnTo>
              </a:path>
            </a:pathLst>
          </a:custGeom>
          <a:noFill/>
          <a:ln w="9525" cap="flat" cmpd="sng">
            <a:solidFill>
              <a:srgbClr val="E13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8"/>
          <p:cNvGrpSpPr/>
          <p:nvPr/>
        </p:nvGrpSpPr>
        <p:grpSpPr>
          <a:xfrm>
            <a:off x="733152" y="3225956"/>
            <a:ext cx="1673535" cy="674544"/>
            <a:chOff x="789744" y="3002882"/>
            <a:chExt cx="1673535" cy="674544"/>
          </a:xfrm>
        </p:grpSpPr>
        <p:sp>
          <p:nvSpPr>
            <p:cNvPr id="357" name="Google Shape;357;p8"/>
            <p:cNvSpPr txBox="1"/>
            <p:nvPr/>
          </p:nvSpPr>
          <p:spPr>
            <a:xfrm>
              <a:off x="789744" y="3002882"/>
              <a:ext cx="767504" cy="56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R="5080" algn="r"/>
              <a:r>
                <a:rPr lang="ru-RU" sz="1200" b="1" dirty="0">
                  <a:solidFill>
                    <a:srgbClr val="0B1F33"/>
                  </a:solidFill>
                  <a:latin typeface="Lato"/>
                  <a:ea typeface="Lato"/>
                  <a:cs typeface="Lato"/>
                </a:rPr>
                <a:t>110</a:t>
              </a:r>
            </a:p>
            <a:p>
              <a:pPr marR="5080" algn="r"/>
              <a:endParaRPr lang="ru-RU" sz="12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R="5080" algn="r"/>
              <a:r>
                <a:rPr lang="ru-RU" sz="12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233</a:t>
              </a:r>
            </a:p>
          </p:txBody>
        </p:sp>
        <p:sp>
          <p:nvSpPr>
            <p:cNvPr id="358" name="Google Shape;358;p8"/>
            <p:cNvSpPr txBox="1"/>
            <p:nvPr/>
          </p:nvSpPr>
          <p:spPr>
            <a:xfrm>
              <a:off x="1774003" y="3010577"/>
              <a:ext cx="689276" cy="666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ОНЛАЙН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ОФЛАЙН</a:t>
              </a:r>
              <a:r>
                <a:rPr lang="ru-RU" sz="2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6" name="Google Shape;33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76322" y="932229"/>
            <a:ext cx="2322007" cy="76546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8" name="Google Shape;340;p8"/>
          <p:cNvSpPr/>
          <p:nvPr/>
        </p:nvSpPr>
        <p:spPr>
          <a:xfrm>
            <a:off x="6313523" y="944341"/>
            <a:ext cx="223086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algn="ctr"/>
            <a: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Конверсия заявок </a:t>
            </a:r>
            <a:b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в зачисленные </a:t>
            </a:r>
            <a:b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-RU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на обучение, %</a:t>
            </a:r>
          </a:p>
        </p:txBody>
      </p:sp>
      <p:sp>
        <p:nvSpPr>
          <p:cNvPr id="42" name="Google Shape;336;p8"/>
          <p:cNvSpPr txBox="1"/>
          <p:nvPr/>
        </p:nvSpPr>
        <p:spPr>
          <a:xfrm>
            <a:off x="6209860" y="2289016"/>
            <a:ext cx="1059301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lvl="0" algn="r"/>
            <a:r>
              <a:rPr lang="ru-RU" sz="2100" b="1" dirty="0">
                <a:solidFill>
                  <a:srgbClr val="E13A56"/>
                </a:solidFill>
                <a:latin typeface="Lato"/>
                <a:ea typeface="Lato"/>
                <a:cs typeface="Lato"/>
                <a:sym typeface="Lato"/>
              </a:rPr>
              <a:t>24,78 %</a:t>
            </a:r>
          </a:p>
        </p:txBody>
      </p:sp>
      <p:sp>
        <p:nvSpPr>
          <p:cNvPr id="44" name="Google Shape;354;p8"/>
          <p:cNvSpPr/>
          <p:nvPr/>
        </p:nvSpPr>
        <p:spPr>
          <a:xfrm>
            <a:off x="7411673" y="2180324"/>
            <a:ext cx="45719" cy="2000673"/>
          </a:xfrm>
          <a:custGeom>
            <a:avLst/>
            <a:gdLst/>
            <a:ahLst/>
            <a:cxnLst/>
            <a:rect l="l" t="t" r="r" b="b"/>
            <a:pathLst>
              <a:path w="120000" h="631825" extrusionOk="0">
                <a:moveTo>
                  <a:pt x="0" y="0"/>
                </a:moveTo>
                <a:lnTo>
                  <a:pt x="0" y="631571"/>
                </a:lnTo>
              </a:path>
            </a:pathLst>
          </a:custGeom>
          <a:noFill/>
          <a:ln w="9525" cap="flat" cmpd="sng">
            <a:solidFill>
              <a:srgbClr val="E13A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356;p8"/>
          <p:cNvGrpSpPr/>
          <p:nvPr/>
        </p:nvGrpSpPr>
        <p:grpSpPr>
          <a:xfrm>
            <a:off x="3649582" y="3225956"/>
            <a:ext cx="1703621" cy="674544"/>
            <a:chOff x="759658" y="3002882"/>
            <a:chExt cx="1703621" cy="674544"/>
          </a:xfrm>
        </p:grpSpPr>
        <p:sp>
          <p:nvSpPr>
            <p:cNvPr id="54" name="Google Shape;357;p8"/>
            <p:cNvSpPr txBox="1"/>
            <p:nvPr/>
          </p:nvSpPr>
          <p:spPr>
            <a:xfrm>
              <a:off x="759658" y="3002882"/>
              <a:ext cx="767504" cy="566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R="5080" algn="r"/>
              <a:r>
                <a:rPr lang="ru-RU" sz="1200" b="1" dirty="0">
                  <a:solidFill>
                    <a:srgbClr val="0B1F33"/>
                  </a:solidFill>
                  <a:latin typeface="Lato"/>
                  <a:ea typeface="Lato"/>
                  <a:cs typeface="Lato"/>
                </a:rPr>
                <a:t>10</a:t>
              </a:r>
            </a:p>
            <a:p>
              <a:pPr marR="5080" algn="r"/>
              <a:endParaRPr lang="ru-RU" sz="12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R="5080" algn="r"/>
              <a:r>
                <a:rPr lang="ru-RU" sz="12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75</a:t>
              </a:r>
              <a:endParaRPr sz="12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Google Shape;358;p8"/>
            <p:cNvSpPr txBox="1"/>
            <p:nvPr/>
          </p:nvSpPr>
          <p:spPr>
            <a:xfrm>
              <a:off x="1774003" y="3010577"/>
              <a:ext cx="689276" cy="666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ОНЛАЙН</a:t>
              </a:r>
              <a:endParaRPr dirty="0"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ОФЛАЙН</a:t>
              </a:r>
              <a:r>
                <a:rPr lang="ru-RU" sz="2100" b="1" dirty="0">
                  <a:solidFill>
                    <a:srgbClr val="0B1F33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2100" b="1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6" name="Google Shape;340;p8"/>
          <p:cNvSpPr/>
          <p:nvPr/>
        </p:nvSpPr>
        <p:spPr>
          <a:xfrm>
            <a:off x="4054260" y="968529"/>
            <a:ext cx="16262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algn="ctr"/>
            <a:r>
              <a:rPr lang="ru-RU" sz="1800" b="1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Зачислены на обучение</a:t>
            </a:r>
            <a:endParaRPr sz="1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124" y="1000467"/>
            <a:ext cx="487722" cy="524301"/>
          </a:xfrm>
          <a:prstGeom prst="rect">
            <a:avLst/>
          </a:prstGeom>
        </p:spPr>
      </p:pic>
      <p:sp>
        <p:nvSpPr>
          <p:cNvPr id="57" name="Google Shape;335;p8"/>
          <p:cNvSpPr txBox="1"/>
          <p:nvPr/>
        </p:nvSpPr>
        <p:spPr>
          <a:xfrm>
            <a:off x="4648886" y="2254061"/>
            <a:ext cx="762563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0B1F33"/>
                </a:solidFill>
                <a:latin typeface="Lato"/>
                <a:ea typeface="Lato"/>
                <a:cs typeface="Lato"/>
                <a:sym typeface="Lato"/>
              </a:rPr>
              <a:t>приступили к обучению на 1 модуль</a:t>
            </a:r>
            <a:endParaRPr sz="1000" dirty="0">
              <a:solidFill>
                <a:srgbClr val="0B1F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Google Shape;335;p8"/>
          <p:cNvSpPr txBox="1"/>
          <p:nvPr/>
        </p:nvSpPr>
        <p:spPr>
          <a:xfrm>
            <a:off x="7564483" y="2301838"/>
            <a:ext cx="944488" cy="1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Красная зона</a:t>
            </a:r>
            <a:endParaRPr sz="1000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latin typeface="Lato" panose="020F0502020204030203" pitchFamily="34" charset="0"/>
                <a:cs typeface="Lato" panose="020F0502020204030203" pitchFamily="34" charset="0"/>
              </a:rPr>
              <a:t>8</a:t>
            </a:fld>
            <a:endParaRPr lang="ru-RU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8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6;p6"/>
          <p:cNvSpPr txBox="1"/>
          <p:nvPr/>
        </p:nvSpPr>
        <p:spPr>
          <a:xfrm>
            <a:off x="516466" y="263123"/>
            <a:ext cx="7362186" cy="335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Как принять участие в дополнительном наборе?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2647" y="4153946"/>
            <a:ext cx="3615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Уточнить наличие мест на отдельных курсах и площадках можно на странице проекта «Код будущего»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" y="3249489"/>
            <a:ext cx="397950" cy="4007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" y="1353392"/>
            <a:ext cx="397950" cy="397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" y="1990892"/>
            <a:ext cx="397950" cy="4007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" y="2605800"/>
            <a:ext cx="397950" cy="40071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12650" y="1306062"/>
            <a:ext cx="4445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Выберите курс и подайте заявление (</a:t>
            </a: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https://www.gosuslugi.ru/futurecode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) на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Госуслугах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12649" y="2575324"/>
            <a:ext cx="4445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Самостоятельно изучите материалы 1-го модуля 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и пройдите тест по его итогам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12648" y="2052749"/>
            <a:ext cx="4445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Пройдите вступительное испытание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12647" y="3311346"/>
            <a:ext cx="4445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  <a:sym typeface="Arial"/>
              </a:rPr>
              <a:t>Приступайте к обучению в группе со 2-го модуля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42" y="1653046"/>
            <a:ext cx="1997158" cy="19971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9</a:t>
            </a:fld>
            <a:endParaRPr lang="ru-RU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91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970</Words>
  <Application>Microsoft Office PowerPoint</Application>
  <PresentationFormat>Экран (16:9)</PresentationFormat>
  <Paragraphs>300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Calibri</vt:lpstr>
      <vt:lpstr>Wingdings</vt:lpstr>
      <vt:lpstr>Lato</vt:lpstr>
      <vt:lpstr>Lato Black</vt:lpstr>
      <vt:lpstr>Lato Medium</vt:lpstr>
      <vt:lpstr>Arial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 Сергей Викторович</dc:creator>
  <cp:lastModifiedBy>Каменских Наталья Алексеевна</cp:lastModifiedBy>
  <cp:revision>172</cp:revision>
  <cp:lastPrinted>2023-02-13T13:31:33Z</cp:lastPrinted>
  <dcterms:created xsi:type="dcterms:W3CDTF">2022-08-09T07:06:58Z</dcterms:created>
  <dcterms:modified xsi:type="dcterms:W3CDTF">2023-02-13T13:33:29Z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2022-08-09T00:00:00Z</vt:filetime>
  </property>
</Properties>
</file>